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66" r:id="rId5"/>
    <p:sldId id="268" r:id="rId6"/>
    <p:sldId id="270" r:id="rId7"/>
    <p:sldId id="271" r:id="rId8"/>
    <p:sldId id="272" r:id="rId9"/>
    <p:sldId id="274" r:id="rId10"/>
    <p:sldId id="273" r:id="rId11"/>
    <p:sldId id="276" r:id="rId12"/>
    <p:sldId id="277" r:id="rId13"/>
    <p:sldId id="278" r:id="rId14"/>
    <p:sldId id="293" r:id="rId15"/>
    <p:sldId id="292" r:id="rId16"/>
    <p:sldId id="288" r:id="rId17"/>
    <p:sldId id="287" r:id="rId18"/>
    <p:sldId id="286" r:id="rId19"/>
    <p:sldId id="279" r:id="rId20"/>
    <p:sldId id="280" r:id="rId21"/>
    <p:sldId id="282" r:id="rId22"/>
    <p:sldId id="283" r:id="rId23"/>
    <p:sldId id="284" r:id="rId24"/>
    <p:sldId id="285" r:id="rId25"/>
    <p:sldId id="290" r:id="rId26"/>
    <p:sldId id="291" r:id="rId27"/>
  </p:sldIdLst>
  <p:sldSz cx="12192000" cy="6858000"/>
  <p:notesSz cx="6858000" cy="9144000"/>
  <p:custShowLst>
    <p:custShow name="Presentation" id="0">
      <p:sldLst>
        <p:sld r:id="rId5"/>
        <p:sld r:id="rId6"/>
        <p:sld r:id="rId7"/>
        <p:sld r:id="rId8"/>
        <p:sld r:id="rId6"/>
        <p:sld r:id="rId9"/>
        <p:sld r:id="rId6"/>
        <p:sld r:id="rId10"/>
        <p:sld r:id="rId11"/>
        <p:sld r:id="rId12"/>
        <p:sld r:id="rId11"/>
        <p:sld r:id="rId12"/>
        <p:sld r:id="rId13"/>
        <p:sld r:id="rId14"/>
        <p:sld r:id="rId15"/>
        <p:sld r:id="rId16"/>
        <p:sld r:id="rId17"/>
        <p:sld r:id="rId18"/>
        <p:sld r:id="rId19"/>
        <p:sld r:id="rId20"/>
        <p:sld r:id="rId21"/>
        <p:sld r:id="rId22"/>
        <p:sld r:id="rId23"/>
        <p:sld r:id="rId24"/>
        <p:sld r:id="rId25"/>
        <p:sld r:id="rId26"/>
        <p:sld r:id="rId27"/>
      </p:sldLst>
    </p:custShow>
  </p:custShow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94660"/>
  </p:normalViewPr>
  <p:slideViewPr>
    <p:cSldViewPr snapToGrid="0">
      <p:cViewPr varScale="1">
        <p:scale>
          <a:sx n="150" d="100"/>
          <a:sy n="150" d="100"/>
        </p:scale>
        <p:origin x="70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57B74-D517-43DA-B039-F4A683B9837A}" type="datetimeFigureOut">
              <a:rPr lang="zh-CN" altLang="en-US" smtClean="0"/>
              <a:t>2023/10/9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5542C-3CDA-4810-AE39-239312F775DC}" type="slidenum">
              <a:rPr lang="zh-CN" altLang="en-US" smtClean="0"/>
              <a:t>‹#›</a:t>
            </a:fld>
            <a:endParaRPr lang="zh-CN" altLang="en-US"/>
          </a:p>
        </p:txBody>
      </p:sp>
    </p:spTree>
    <p:extLst>
      <p:ext uri="{BB962C8B-B14F-4D97-AF65-F5344CB8AC3E}">
        <p14:creationId xmlns:p14="http://schemas.microsoft.com/office/powerpoint/2010/main" val="3368623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35542C-3CDA-4810-AE39-239312F775DC}" type="slidenum">
              <a:rPr lang="zh-CN" altLang="en-US" smtClean="0"/>
              <a:t>4</a:t>
            </a:fld>
            <a:endParaRPr lang="zh-CN" altLang="en-US"/>
          </a:p>
        </p:txBody>
      </p:sp>
    </p:spTree>
    <p:extLst>
      <p:ext uri="{BB962C8B-B14F-4D97-AF65-F5344CB8AC3E}">
        <p14:creationId xmlns:p14="http://schemas.microsoft.com/office/powerpoint/2010/main" val="2672340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35542C-3CDA-4810-AE39-239312F775DC}" type="slidenum">
              <a:rPr lang="zh-CN" altLang="en-US" smtClean="0"/>
              <a:t>17</a:t>
            </a:fld>
            <a:endParaRPr lang="zh-CN" altLang="en-US"/>
          </a:p>
        </p:txBody>
      </p:sp>
    </p:spTree>
    <p:extLst>
      <p:ext uri="{BB962C8B-B14F-4D97-AF65-F5344CB8AC3E}">
        <p14:creationId xmlns:p14="http://schemas.microsoft.com/office/powerpoint/2010/main" val="2275625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BFAFE-73F8-4ECA-3A6A-22C2768C701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82AB9E-C782-A4D7-AC89-7454C7B18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DCCAB08-7902-FD37-87FA-6A4B665425F9}"/>
              </a:ext>
            </a:extLst>
          </p:cNvPr>
          <p:cNvSpPr>
            <a:spLocks noGrp="1"/>
          </p:cNvSpPr>
          <p:nvPr>
            <p:ph type="dt" sz="half" idx="10"/>
          </p:nvPr>
        </p:nvSpPr>
        <p:spPr/>
        <p:txBody>
          <a:bodyPr/>
          <a:lstStyle/>
          <a:p>
            <a:fld id="{33E55BD7-CB8E-4214-9E9F-52E60E480D9A}" type="datetimeFigureOut">
              <a:rPr lang="zh-CN" altLang="en-US" smtClean="0"/>
              <a:t>2023/10/9</a:t>
            </a:fld>
            <a:endParaRPr lang="zh-CN" altLang="en-US"/>
          </a:p>
        </p:txBody>
      </p:sp>
      <p:sp>
        <p:nvSpPr>
          <p:cNvPr id="5" name="页脚占位符 4">
            <a:extLst>
              <a:ext uri="{FF2B5EF4-FFF2-40B4-BE49-F238E27FC236}">
                <a16:creationId xmlns:a16="http://schemas.microsoft.com/office/drawing/2014/main" id="{9D5D3906-E8E6-6414-C93C-D14A6E8955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E7702D-5EBC-B421-36E7-FC59AABC1C46}"/>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4179303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3483B9-A07A-F015-98F4-32AD187B68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174CD08-0428-4DF9-20C5-73F39D9C2E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9A4954-CC59-6C6A-F358-4C419580C724}"/>
              </a:ext>
            </a:extLst>
          </p:cNvPr>
          <p:cNvSpPr>
            <a:spLocks noGrp="1"/>
          </p:cNvSpPr>
          <p:nvPr>
            <p:ph type="dt" sz="half" idx="10"/>
          </p:nvPr>
        </p:nvSpPr>
        <p:spPr/>
        <p:txBody>
          <a:bodyPr/>
          <a:lstStyle/>
          <a:p>
            <a:fld id="{33E55BD7-CB8E-4214-9E9F-52E60E480D9A}" type="datetimeFigureOut">
              <a:rPr lang="zh-CN" altLang="en-US" smtClean="0"/>
              <a:t>2023/10/9</a:t>
            </a:fld>
            <a:endParaRPr lang="zh-CN" altLang="en-US"/>
          </a:p>
        </p:txBody>
      </p:sp>
      <p:sp>
        <p:nvSpPr>
          <p:cNvPr id="5" name="页脚占位符 4">
            <a:extLst>
              <a:ext uri="{FF2B5EF4-FFF2-40B4-BE49-F238E27FC236}">
                <a16:creationId xmlns:a16="http://schemas.microsoft.com/office/drawing/2014/main" id="{FEA30CC0-6C08-D139-557C-538167A2C9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8E5124-9C4E-70D0-2A5F-7B93C465F8F0}"/>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3196506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596FAD2-5F45-B85B-5451-77CDF808E26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1910B9-362C-50C1-0694-D40ADE8F5B4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62953C-D599-E906-0F0C-F4D726E49613}"/>
              </a:ext>
            </a:extLst>
          </p:cNvPr>
          <p:cNvSpPr>
            <a:spLocks noGrp="1"/>
          </p:cNvSpPr>
          <p:nvPr>
            <p:ph type="dt" sz="half" idx="10"/>
          </p:nvPr>
        </p:nvSpPr>
        <p:spPr/>
        <p:txBody>
          <a:bodyPr/>
          <a:lstStyle/>
          <a:p>
            <a:fld id="{33E55BD7-CB8E-4214-9E9F-52E60E480D9A}" type="datetimeFigureOut">
              <a:rPr lang="zh-CN" altLang="en-US" smtClean="0"/>
              <a:t>2023/10/9</a:t>
            </a:fld>
            <a:endParaRPr lang="zh-CN" altLang="en-US"/>
          </a:p>
        </p:txBody>
      </p:sp>
      <p:sp>
        <p:nvSpPr>
          <p:cNvPr id="5" name="页脚占位符 4">
            <a:extLst>
              <a:ext uri="{FF2B5EF4-FFF2-40B4-BE49-F238E27FC236}">
                <a16:creationId xmlns:a16="http://schemas.microsoft.com/office/drawing/2014/main" id="{3ED16F06-1996-DC9F-BBF2-43EDC80088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A233D5-3150-B08C-7D4D-E1FC41316FBD}"/>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9811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4DF7D-CF51-8B75-B5AE-C6C1204BC8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3D7691-0855-0AA4-DD3D-DFC05A8C8F5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8D378C-FFF5-1787-55F7-1D7F723BD9FE}"/>
              </a:ext>
            </a:extLst>
          </p:cNvPr>
          <p:cNvSpPr>
            <a:spLocks noGrp="1"/>
          </p:cNvSpPr>
          <p:nvPr>
            <p:ph type="dt" sz="half" idx="10"/>
          </p:nvPr>
        </p:nvSpPr>
        <p:spPr/>
        <p:txBody>
          <a:bodyPr/>
          <a:lstStyle/>
          <a:p>
            <a:fld id="{33E55BD7-CB8E-4214-9E9F-52E60E480D9A}" type="datetimeFigureOut">
              <a:rPr lang="zh-CN" altLang="en-US" smtClean="0"/>
              <a:t>2023/10/9</a:t>
            </a:fld>
            <a:endParaRPr lang="zh-CN" altLang="en-US"/>
          </a:p>
        </p:txBody>
      </p:sp>
      <p:sp>
        <p:nvSpPr>
          <p:cNvPr id="5" name="页脚占位符 4">
            <a:extLst>
              <a:ext uri="{FF2B5EF4-FFF2-40B4-BE49-F238E27FC236}">
                <a16:creationId xmlns:a16="http://schemas.microsoft.com/office/drawing/2014/main" id="{F4900543-E270-4CDD-8F73-E91E7CA486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3D3870-055D-32FC-DCDE-BF373AEF39E1}"/>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284155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78581-2FAB-5721-7A8B-D36D9715757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1FD1E8B-FA50-0635-CEF9-F9F5AC7C9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E2774FA-E3AE-91E7-4877-931F5300AFC3}"/>
              </a:ext>
            </a:extLst>
          </p:cNvPr>
          <p:cNvSpPr>
            <a:spLocks noGrp="1"/>
          </p:cNvSpPr>
          <p:nvPr>
            <p:ph type="dt" sz="half" idx="10"/>
          </p:nvPr>
        </p:nvSpPr>
        <p:spPr/>
        <p:txBody>
          <a:bodyPr/>
          <a:lstStyle/>
          <a:p>
            <a:fld id="{33E55BD7-CB8E-4214-9E9F-52E60E480D9A}" type="datetimeFigureOut">
              <a:rPr lang="zh-CN" altLang="en-US" smtClean="0"/>
              <a:t>2023/10/9</a:t>
            </a:fld>
            <a:endParaRPr lang="zh-CN" altLang="en-US"/>
          </a:p>
        </p:txBody>
      </p:sp>
      <p:sp>
        <p:nvSpPr>
          <p:cNvPr id="5" name="页脚占位符 4">
            <a:extLst>
              <a:ext uri="{FF2B5EF4-FFF2-40B4-BE49-F238E27FC236}">
                <a16:creationId xmlns:a16="http://schemas.microsoft.com/office/drawing/2014/main" id="{7045B3AE-13C0-E482-E391-2A38FBECD5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C6BBB8-A305-E502-0E1A-6D4FEB296919}"/>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2028023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80D4B8-BA51-4769-90D1-2FFAF9E12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8BB71A-9DA8-CAEF-E3BF-718FBE15CB6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4E87BF2-1B6C-A339-56F8-50219255FC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1CF8C0-B865-D2ED-FA86-E9F7C9FF863E}"/>
              </a:ext>
            </a:extLst>
          </p:cNvPr>
          <p:cNvSpPr>
            <a:spLocks noGrp="1"/>
          </p:cNvSpPr>
          <p:nvPr>
            <p:ph type="dt" sz="half" idx="10"/>
          </p:nvPr>
        </p:nvSpPr>
        <p:spPr/>
        <p:txBody>
          <a:bodyPr/>
          <a:lstStyle/>
          <a:p>
            <a:fld id="{33E55BD7-CB8E-4214-9E9F-52E60E480D9A}" type="datetimeFigureOut">
              <a:rPr lang="zh-CN" altLang="en-US" smtClean="0"/>
              <a:t>2023/10/9</a:t>
            </a:fld>
            <a:endParaRPr lang="zh-CN" altLang="en-US"/>
          </a:p>
        </p:txBody>
      </p:sp>
      <p:sp>
        <p:nvSpPr>
          <p:cNvPr id="6" name="页脚占位符 5">
            <a:extLst>
              <a:ext uri="{FF2B5EF4-FFF2-40B4-BE49-F238E27FC236}">
                <a16:creationId xmlns:a16="http://schemas.microsoft.com/office/drawing/2014/main" id="{BD1CA10F-0961-7597-88F9-2CB54DE959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21C693-6C2F-36AA-01C8-E3BEB1ED77C5}"/>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2072903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A39CC-4D2C-6989-47B5-487ACFD07A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C4EC02-4781-0BFD-7910-E1CF47CB1B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E99186-BD10-C1A6-71D9-8B1C8B122B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65C98BE-C3D3-177A-D4A0-C5AD1154AA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297C628-4BBC-A128-22C7-C4211B0F137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70997ED-BC78-C7D2-2AE9-6FA8481C2075}"/>
              </a:ext>
            </a:extLst>
          </p:cNvPr>
          <p:cNvSpPr>
            <a:spLocks noGrp="1"/>
          </p:cNvSpPr>
          <p:nvPr>
            <p:ph type="dt" sz="half" idx="10"/>
          </p:nvPr>
        </p:nvSpPr>
        <p:spPr/>
        <p:txBody>
          <a:bodyPr/>
          <a:lstStyle/>
          <a:p>
            <a:fld id="{33E55BD7-CB8E-4214-9E9F-52E60E480D9A}" type="datetimeFigureOut">
              <a:rPr lang="zh-CN" altLang="en-US" smtClean="0"/>
              <a:t>2023/10/9</a:t>
            </a:fld>
            <a:endParaRPr lang="zh-CN" altLang="en-US"/>
          </a:p>
        </p:txBody>
      </p:sp>
      <p:sp>
        <p:nvSpPr>
          <p:cNvPr id="8" name="页脚占位符 7">
            <a:extLst>
              <a:ext uri="{FF2B5EF4-FFF2-40B4-BE49-F238E27FC236}">
                <a16:creationId xmlns:a16="http://schemas.microsoft.com/office/drawing/2014/main" id="{43E2ED4B-C01A-D3B7-81A7-0E3FD6F3A90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41D06CE-89E1-389B-EB69-ADD2F09DA2EB}"/>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2463820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A913B-3DAF-304E-89E3-FD74C5B69E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186319E-ABA0-27BB-D573-42AA687C4D7F}"/>
              </a:ext>
            </a:extLst>
          </p:cNvPr>
          <p:cNvSpPr>
            <a:spLocks noGrp="1"/>
          </p:cNvSpPr>
          <p:nvPr>
            <p:ph type="dt" sz="half" idx="10"/>
          </p:nvPr>
        </p:nvSpPr>
        <p:spPr/>
        <p:txBody>
          <a:bodyPr/>
          <a:lstStyle/>
          <a:p>
            <a:fld id="{33E55BD7-CB8E-4214-9E9F-52E60E480D9A}" type="datetimeFigureOut">
              <a:rPr lang="zh-CN" altLang="en-US" smtClean="0"/>
              <a:t>2023/10/9</a:t>
            </a:fld>
            <a:endParaRPr lang="zh-CN" altLang="en-US"/>
          </a:p>
        </p:txBody>
      </p:sp>
      <p:sp>
        <p:nvSpPr>
          <p:cNvPr id="4" name="页脚占位符 3">
            <a:extLst>
              <a:ext uri="{FF2B5EF4-FFF2-40B4-BE49-F238E27FC236}">
                <a16:creationId xmlns:a16="http://schemas.microsoft.com/office/drawing/2014/main" id="{CA7ED04B-AA5B-7A44-5EF9-525F4072A3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DB92159-088C-1027-5591-2120E6C943C2}"/>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3110748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BBEC6D8-D8A2-222F-8558-F5D0AE75280E}"/>
              </a:ext>
            </a:extLst>
          </p:cNvPr>
          <p:cNvSpPr>
            <a:spLocks noGrp="1"/>
          </p:cNvSpPr>
          <p:nvPr>
            <p:ph type="dt" sz="half" idx="10"/>
          </p:nvPr>
        </p:nvSpPr>
        <p:spPr/>
        <p:txBody>
          <a:bodyPr/>
          <a:lstStyle/>
          <a:p>
            <a:fld id="{33E55BD7-CB8E-4214-9E9F-52E60E480D9A}" type="datetimeFigureOut">
              <a:rPr lang="zh-CN" altLang="en-US" smtClean="0"/>
              <a:t>2023/10/9</a:t>
            </a:fld>
            <a:endParaRPr lang="zh-CN" altLang="en-US"/>
          </a:p>
        </p:txBody>
      </p:sp>
      <p:sp>
        <p:nvSpPr>
          <p:cNvPr id="3" name="页脚占位符 2">
            <a:extLst>
              <a:ext uri="{FF2B5EF4-FFF2-40B4-BE49-F238E27FC236}">
                <a16:creationId xmlns:a16="http://schemas.microsoft.com/office/drawing/2014/main" id="{B700AF3F-FE2D-DB59-E720-6C0BDB2654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9CBFD08-0087-D66E-C162-51A38F288CFC}"/>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382260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31BC6-8840-9B77-761D-50EEF08646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64FCA97-CFEB-BFA1-87B7-043F7D0012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E3A4D3-CD89-1585-1542-34E744F44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A0F18C-A2B9-B568-B46B-8C6C734396C9}"/>
              </a:ext>
            </a:extLst>
          </p:cNvPr>
          <p:cNvSpPr>
            <a:spLocks noGrp="1"/>
          </p:cNvSpPr>
          <p:nvPr>
            <p:ph type="dt" sz="half" idx="10"/>
          </p:nvPr>
        </p:nvSpPr>
        <p:spPr/>
        <p:txBody>
          <a:bodyPr/>
          <a:lstStyle/>
          <a:p>
            <a:fld id="{33E55BD7-CB8E-4214-9E9F-52E60E480D9A}" type="datetimeFigureOut">
              <a:rPr lang="zh-CN" altLang="en-US" smtClean="0"/>
              <a:t>2023/10/9</a:t>
            </a:fld>
            <a:endParaRPr lang="zh-CN" altLang="en-US"/>
          </a:p>
        </p:txBody>
      </p:sp>
      <p:sp>
        <p:nvSpPr>
          <p:cNvPr id="6" name="页脚占位符 5">
            <a:extLst>
              <a:ext uri="{FF2B5EF4-FFF2-40B4-BE49-F238E27FC236}">
                <a16:creationId xmlns:a16="http://schemas.microsoft.com/office/drawing/2014/main" id="{200C1A57-833D-97A8-62BA-10D3986797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3BB6BC-3061-DB80-EC5A-0ACAE1D1AC63}"/>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421841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D224B-6CDC-0802-3226-98684FB45E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789B538-C3D8-5231-9856-646776672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F250DA-60DB-6ED8-485A-B2D53B4555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79124E2-F293-E3CD-31DF-AFF6F33435F0}"/>
              </a:ext>
            </a:extLst>
          </p:cNvPr>
          <p:cNvSpPr>
            <a:spLocks noGrp="1"/>
          </p:cNvSpPr>
          <p:nvPr>
            <p:ph type="dt" sz="half" idx="10"/>
          </p:nvPr>
        </p:nvSpPr>
        <p:spPr/>
        <p:txBody>
          <a:bodyPr/>
          <a:lstStyle/>
          <a:p>
            <a:fld id="{33E55BD7-CB8E-4214-9E9F-52E60E480D9A}" type="datetimeFigureOut">
              <a:rPr lang="zh-CN" altLang="en-US" smtClean="0"/>
              <a:t>2023/10/9</a:t>
            </a:fld>
            <a:endParaRPr lang="zh-CN" altLang="en-US"/>
          </a:p>
        </p:txBody>
      </p:sp>
      <p:sp>
        <p:nvSpPr>
          <p:cNvPr id="6" name="页脚占位符 5">
            <a:extLst>
              <a:ext uri="{FF2B5EF4-FFF2-40B4-BE49-F238E27FC236}">
                <a16:creationId xmlns:a16="http://schemas.microsoft.com/office/drawing/2014/main" id="{2E05EDA4-4EF7-F5CA-89E0-8FEDB937A3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B353611-95D6-1722-02D4-BD1B1B7AB982}"/>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1786964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E6DD83B-C3E6-621A-F76A-B8A78F38AE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05A776D-01ED-DE8B-6E85-490C6A4B7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988A2B-C026-A25D-00AC-B6DAADC0A5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55BD7-CB8E-4214-9E9F-52E60E480D9A}" type="datetimeFigureOut">
              <a:rPr lang="zh-CN" altLang="en-US" smtClean="0"/>
              <a:t>2023/10/9</a:t>
            </a:fld>
            <a:endParaRPr lang="zh-CN" altLang="en-US"/>
          </a:p>
        </p:txBody>
      </p:sp>
      <p:sp>
        <p:nvSpPr>
          <p:cNvPr id="5" name="页脚占位符 4">
            <a:extLst>
              <a:ext uri="{FF2B5EF4-FFF2-40B4-BE49-F238E27FC236}">
                <a16:creationId xmlns:a16="http://schemas.microsoft.com/office/drawing/2014/main" id="{33C8AB97-8B0E-19B5-D6C3-67770D9B1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2B01F6B-FF61-90B5-0E42-19096CD53E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2804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31F92-C918-7281-B341-6116D14F97F0}"/>
              </a:ext>
            </a:extLst>
          </p:cNvPr>
          <p:cNvSpPr>
            <a:spLocks noGrp="1"/>
          </p:cNvSpPr>
          <p:nvPr>
            <p:ph type="ctrTitle"/>
          </p:nvPr>
        </p:nvSpPr>
        <p:spPr>
          <a:xfrm>
            <a:off x="263991" y="2399800"/>
            <a:ext cx="11664017" cy="1029200"/>
          </a:xfrm>
        </p:spPr>
        <p:txBody>
          <a:bodyPr>
            <a:noAutofit/>
          </a:bodyPr>
          <a:lstStyle/>
          <a:p>
            <a:pPr algn="l"/>
            <a:r>
              <a:rPr lang="en-US" altLang="zh-CN" sz="3600" dirty="0">
                <a:latin typeface="Georgia" panose="02040502050405020303" pitchFamily="18" charset="0"/>
              </a:rPr>
              <a:t>SAR Image Generation based on Generative Adversarial</a:t>
            </a:r>
            <a:br>
              <a:rPr lang="en-US" altLang="zh-CN" sz="3600" dirty="0">
                <a:latin typeface="Georgia" panose="02040502050405020303" pitchFamily="18" charset="0"/>
              </a:rPr>
            </a:br>
            <a:r>
              <a:rPr lang="en-US" altLang="zh-CN" sz="3600" dirty="0">
                <a:latin typeface="Georgia" panose="02040502050405020303" pitchFamily="18" charset="0"/>
              </a:rPr>
              <a:t>Network and Target Characteristics</a:t>
            </a:r>
            <a:endParaRPr lang="zh-CN" altLang="en-US" sz="3600" dirty="0">
              <a:latin typeface="Georgia" panose="02040502050405020303" pitchFamily="18" charset="0"/>
            </a:endParaRPr>
          </a:p>
        </p:txBody>
      </p:sp>
      <p:sp>
        <p:nvSpPr>
          <p:cNvPr id="3" name="副标题 2">
            <a:extLst>
              <a:ext uri="{FF2B5EF4-FFF2-40B4-BE49-F238E27FC236}">
                <a16:creationId xmlns:a16="http://schemas.microsoft.com/office/drawing/2014/main" id="{63F3C803-672B-B6BA-087C-242726FC0BEA}"/>
              </a:ext>
            </a:extLst>
          </p:cNvPr>
          <p:cNvSpPr>
            <a:spLocks noGrp="1"/>
          </p:cNvSpPr>
          <p:nvPr>
            <p:ph type="subTitle" idx="1"/>
          </p:nvPr>
        </p:nvSpPr>
        <p:spPr>
          <a:xfrm>
            <a:off x="2520017" y="4932469"/>
            <a:ext cx="9144000" cy="894466"/>
          </a:xfrm>
        </p:spPr>
        <p:txBody>
          <a:bodyPr>
            <a:normAutofit/>
          </a:bodyPr>
          <a:lstStyle/>
          <a:p>
            <a:pPr algn="r"/>
            <a:r>
              <a:rPr lang="en-US" altLang="zh-CN" dirty="0">
                <a:latin typeface="Georgia" panose="02040502050405020303" pitchFamily="18" charset="0"/>
              </a:rPr>
              <a:t>Presenter: </a:t>
            </a:r>
            <a:r>
              <a:rPr lang="en-US" altLang="zh-CN" i="1" dirty="0" err="1">
                <a:latin typeface="Georgia" panose="02040502050405020303" pitchFamily="18" charset="0"/>
              </a:rPr>
              <a:t>Ziyue</a:t>
            </a:r>
            <a:r>
              <a:rPr lang="en-US" altLang="zh-CN" i="1" dirty="0">
                <a:latin typeface="Georgia" panose="02040502050405020303" pitchFamily="18" charset="0"/>
              </a:rPr>
              <a:t> Yang</a:t>
            </a:r>
          </a:p>
        </p:txBody>
      </p:sp>
    </p:spTree>
    <p:extLst>
      <p:ext uri="{BB962C8B-B14F-4D97-AF65-F5344CB8AC3E}">
        <p14:creationId xmlns:p14="http://schemas.microsoft.com/office/powerpoint/2010/main" val="36725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本&#10;&#10;中度可信度描述已自动生成">
            <a:extLst>
              <a:ext uri="{FF2B5EF4-FFF2-40B4-BE49-F238E27FC236}">
                <a16:creationId xmlns:a16="http://schemas.microsoft.com/office/drawing/2014/main" id="{00BE4594-B7AC-3463-31B8-296BAF8F7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399" y="186358"/>
            <a:ext cx="11285202" cy="6485284"/>
          </a:xfrm>
          <a:prstGeom prst="rect">
            <a:avLst/>
          </a:prstGeom>
        </p:spPr>
      </p:pic>
    </p:spTree>
    <p:extLst>
      <p:ext uri="{BB962C8B-B14F-4D97-AF65-F5344CB8AC3E}">
        <p14:creationId xmlns:p14="http://schemas.microsoft.com/office/powerpoint/2010/main" val="139457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游戏机, 房间&#10;&#10;描述已自动生成">
            <a:extLst>
              <a:ext uri="{FF2B5EF4-FFF2-40B4-BE49-F238E27FC236}">
                <a16:creationId xmlns:a16="http://schemas.microsoft.com/office/drawing/2014/main" id="{1D79BC6E-8EAC-3123-50E8-018C16A9F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301" y="208758"/>
            <a:ext cx="7470486" cy="3220242"/>
          </a:xfrm>
          <a:prstGeom prst="rect">
            <a:avLst/>
          </a:prstGeom>
        </p:spPr>
      </p:pic>
      <p:pic>
        <p:nvPicPr>
          <p:cNvPr id="7" name="图片 6" descr="图片包含 图示&#10;&#10;描述已自动生成">
            <a:extLst>
              <a:ext uri="{FF2B5EF4-FFF2-40B4-BE49-F238E27FC236}">
                <a16:creationId xmlns:a16="http://schemas.microsoft.com/office/drawing/2014/main" id="{63BF4CF1-CE2B-59FE-90B8-68A9CE9C7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301" y="3614586"/>
            <a:ext cx="7370470" cy="3220242"/>
          </a:xfrm>
          <a:prstGeom prst="rect">
            <a:avLst/>
          </a:prstGeom>
        </p:spPr>
      </p:pic>
      <p:cxnSp>
        <p:nvCxnSpPr>
          <p:cNvPr id="9" name="直接连接符 8">
            <a:extLst>
              <a:ext uri="{FF2B5EF4-FFF2-40B4-BE49-F238E27FC236}">
                <a16:creationId xmlns:a16="http://schemas.microsoft.com/office/drawing/2014/main" id="{219464FD-5CAB-00B5-C2FA-E41D831FED6B}"/>
              </a:ext>
            </a:extLst>
          </p:cNvPr>
          <p:cNvCxnSpPr/>
          <p:nvPr/>
        </p:nvCxnSpPr>
        <p:spPr>
          <a:xfrm>
            <a:off x="0" y="3556000"/>
            <a:ext cx="12192000" cy="0"/>
          </a:xfrm>
          <a:prstGeom prst="line">
            <a:avLst/>
          </a:prstGeom>
        </p:spPr>
        <p:style>
          <a:lnRef idx="3">
            <a:schemeClr val="dk1"/>
          </a:lnRef>
          <a:fillRef idx="0">
            <a:schemeClr val="dk1"/>
          </a:fillRef>
          <a:effectRef idx="2">
            <a:schemeClr val="dk1"/>
          </a:effectRef>
          <a:fontRef idx="minor">
            <a:schemeClr val="tx1"/>
          </a:fontRef>
        </p:style>
      </p:cxnSp>
      <p:sp>
        <p:nvSpPr>
          <p:cNvPr id="10" name="标题 1">
            <a:extLst>
              <a:ext uri="{FF2B5EF4-FFF2-40B4-BE49-F238E27FC236}">
                <a16:creationId xmlns:a16="http://schemas.microsoft.com/office/drawing/2014/main" id="{854CA114-1978-CF2E-9A96-7197C1F70F80}"/>
              </a:ext>
            </a:extLst>
          </p:cNvPr>
          <p:cNvSpPr txBox="1">
            <a:spLocks/>
          </p:cNvSpPr>
          <p:nvPr/>
        </p:nvSpPr>
        <p:spPr>
          <a:xfrm>
            <a:off x="56321" y="1482858"/>
            <a:ext cx="3531101"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latin typeface="Georgia" panose="02040502050405020303" pitchFamily="18" charset="0"/>
              </a:rPr>
              <a:t>Residual Block:</a:t>
            </a:r>
            <a:endParaRPr lang="zh-CN" altLang="en-US" sz="2400" dirty="0">
              <a:latin typeface="Georgia" panose="02040502050405020303" pitchFamily="18" charset="0"/>
            </a:endParaRPr>
          </a:p>
        </p:txBody>
      </p:sp>
      <p:sp>
        <p:nvSpPr>
          <p:cNvPr id="11" name="标题 1">
            <a:extLst>
              <a:ext uri="{FF2B5EF4-FFF2-40B4-BE49-F238E27FC236}">
                <a16:creationId xmlns:a16="http://schemas.microsoft.com/office/drawing/2014/main" id="{7447CCB2-D583-04BC-9B1C-432662F36660}"/>
              </a:ext>
            </a:extLst>
          </p:cNvPr>
          <p:cNvSpPr txBox="1">
            <a:spLocks/>
          </p:cNvSpPr>
          <p:nvPr/>
        </p:nvSpPr>
        <p:spPr>
          <a:xfrm>
            <a:off x="0" y="4552665"/>
            <a:ext cx="431298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latin typeface="Georgia" panose="02040502050405020303" pitchFamily="18" charset="0"/>
              </a:rPr>
              <a:t>Self-Attention Conv Block:</a:t>
            </a:r>
            <a:endParaRPr lang="zh-CN" altLang="en-US" sz="2400" dirty="0">
              <a:latin typeface="Georgia" panose="02040502050405020303" pitchFamily="18" charset="0"/>
            </a:endParaRPr>
          </a:p>
        </p:txBody>
      </p:sp>
    </p:spTree>
    <p:extLst>
      <p:ext uri="{BB962C8B-B14F-4D97-AF65-F5344CB8AC3E}">
        <p14:creationId xmlns:p14="http://schemas.microsoft.com/office/powerpoint/2010/main" val="4197794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A9CC6FA-F957-1410-4CE4-426D908139F3}"/>
              </a:ext>
            </a:extLst>
          </p:cNvPr>
          <p:cNvSpPr txBox="1">
            <a:spLocks/>
          </p:cNvSpPr>
          <p:nvPr/>
        </p:nvSpPr>
        <p:spPr>
          <a:xfrm>
            <a:off x="838200" y="3092979"/>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SAR Images Synthesized by GANs</a:t>
            </a:r>
            <a:endParaRPr lang="zh-CN" altLang="en-US" sz="3600" b="1" dirty="0">
              <a:latin typeface="Georgia" panose="02040502050405020303" pitchFamily="18" charset="0"/>
            </a:endParaRPr>
          </a:p>
        </p:txBody>
      </p:sp>
    </p:spTree>
    <p:extLst>
      <p:ext uri="{BB962C8B-B14F-4D97-AF65-F5344CB8AC3E}">
        <p14:creationId xmlns:p14="http://schemas.microsoft.com/office/powerpoint/2010/main" val="3872773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4E3D854-0198-CE47-9F74-1F3A37A256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7345" y="702310"/>
            <a:ext cx="5748655" cy="5453380"/>
          </a:xfrm>
          <a:prstGeom prst="rect">
            <a:avLst/>
          </a:prstGeom>
          <a:noFill/>
          <a:ln>
            <a:noFill/>
          </a:ln>
        </p:spPr>
      </p:pic>
      <p:pic>
        <p:nvPicPr>
          <p:cNvPr id="3" name="图片 2" descr="图片包含 游戏机, 照片, 男人, 灯光&#10;&#10;描述已自动生成">
            <a:extLst>
              <a:ext uri="{FF2B5EF4-FFF2-40B4-BE49-F238E27FC236}">
                <a16:creationId xmlns:a16="http://schemas.microsoft.com/office/drawing/2014/main" id="{60ADF5A2-E945-5871-4C37-B855C41FCA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02310"/>
            <a:ext cx="5748655" cy="5453380"/>
          </a:xfrm>
          <a:prstGeom prst="rect">
            <a:avLst/>
          </a:prstGeom>
          <a:noFill/>
          <a:ln>
            <a:noFill/>
          </a:ln>
        </p:spPr>
      </p:pic>
    </p:spTree>
    <p:extLst>
      <p:ext uri="{BB962C8B-B14F-4D97-AF65-F5344CB8AC3E}">
        <p14:creationId xmlns:p14="http://schemas.microsoft.com/office/powerpoint/2010/main" val="3136702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游戏机, 照片, 男人, 狗&#10;&#10;描述已自动生成">
            <a:extLst>
              <a:ext uri="{FF2B5EF4-FFF2-40B4-BE49-F238E27FC236}">
                <a16:creationId xmlns:a16="http://schemas.microsoft.com/office/drawing/2014/main" id="{92DEECAA-1305-70A8-6304-C1B1918189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7345" y="702310"/>
            <a:ext cx="5748655" cy="5453380"/>
          </a:xfrm>
          <a:prstGeom prst="rect">
            <a:avLst/>
          </a:prstGeom>
          <a:noFill/>
          <a:ln>
            <a:noFill/>
          </a:ln>
        </p:spPr>
      </p:pic>
      <p:pic>
        <p:nvPicPr>
          <p:cNvPr id="3" name="图片 2">
            <a:extLst>
              <a:ext uri="{FF2B5EF4-FFF2-40B4-BE49-F238E27FC236}">
                <a16:creationId xmlns:a16="http://schemas.microsoft.com/office/drawing/2014/main" id="{1C4E6B8F-9566-2FEB-4971-39682C2995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02310"/>
            <a:ext cx="5748655" cy="5453380"/>
          </a:xfrm>
          <a:prstGeom prst="rect">
            <a:avLst/>
          </a:prstGeom>
          <a:noFill/>
          <a:ln>
            <a:noFill/>
          </a:ln>
        </p:spPr>
      </p:pic>
    </p:spTree>
    <p:extLst>
      <p:ext uri="{BB962C8B-B14F-4D97-AF65-F5344CB8AC3E}">
        <p14:creationId xmlns:p14="http://schemas.microsoft.com/office/powerpoint/2010/main" val="11271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AD6DCC82-695E-E20C-01C9-BCFC83EF5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02000"/>
            <a:ext cx="5741850" cy="5454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FBA91C-17AC-846A-8117-0593EF74B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50" y="702000"/>
            <a:ext cx="5741851" cy="545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608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6649521-E06F-A77C-E29C-EFEE8B956872}"/>
              </a:ext>
            </a:extLst>
          </p:cNvPr>
          <p:cNvSpPr txBox="1">
            <a:spLocks/>
          </p:cNvSpPr>
          <p:nvPr/>
        </p:nvSpPr>
        <p:spPr>
          <a:xfrm>
            <a:off x="838200" y="344655"/>
            <a:ext cx="10515600" cy="67204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Target Recognition</a:t>
            </a:r>
            <a:endParaRPr lang="zh-CN" altLang="en-US" sz="3600" b="1" dirty="0">
              <a:latin typeface="Georgia" panose="02040502050405020303" pitchFamily="18" charset="0"/>
            </a:endParaRPr>
          </a:p>
        </p:txBody>
      </p:sp>
      <p:pic>
        <p:nvPicPr>
          <p:cNvPr id="6" name="图片 5" descr="图示&#10;&#10;低可信度描述已自动生成">
            <a:extLst>
              <a:ext uri="{FF2B5EF4-FFF2-40B4-BE49-F238E27FC236}">
                <a16:creationId xmlns:a16="http://schemas.microsoft.com/office/drawing/2014/main" id="{CF22663C-77CC-E28E-1263-861D380A9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14" y="2212504"/>
            <a:ext cx="10011571" cy="4388848"/>
          </a:xfrm>
          <a:prstGeom prst="rect">
            <a:avLst/>
          </a:prstGeom>
        </p:spPr>
      </p:pic>
      <p:sp>
        <p:nvSpPr>
          <p:cNvPr id="7" name="文本框 6">
            <a:extLst>
              <a:ext uri="{FF2B5EF4-FFF2-40B4-BE49-F238E27FC236}">
                <a16:creationId xmlns:a16="http://schemas.microsoft.com/office/drawing/2014/main" id="{269EF2D6-B792-BFD7-DA45-C7F76B653DE2}"/>
              </a:ext>
            </a:extLst>
          </p:cNvPr>
          <p:cNvSpPr txBox="1"/>
          <p:nvPr/>
        </p:nvSpPr>
        <p:spPr>
          <a:xfrm>
            <a:off x="416154" y="1458831"/>
            <a:ext cx="11575472" cy="461665"/>
          </a:xfrm>
          <a:prstGeom prst="rect">
            <a:avLst/>
          </a:prstGeom>
          <a:noFill/>
        </p:spPr>
        <p:txBody>
          <a:bodyPr wrap="square">
            <a:spAutoFit/>
          </a:bodyPr>
          <a:lstStyle/>
          <a:p>
            <a:pPr marL="457200" indent="-457200">
              <a:buFont typeface="+mj-lt"/>
              <a:buAutoNum type="arabicPeriod"/>
            </a:pPr>
            <a:r>
              <a:rPr lang="en-US" altLang="zh-CN" sz="2400" dirty="0">
                <a:latin typeface="Georgia" panose="02040502050405020303" pitchFamily="18" charset="0"/>
                <a:cs typeface="Times New Roman" panose="02020603050405020304" pitchFamily="18" charset="0"/>
              </a:rPr>
              <a:t>When training samples are extremely insufficient (</a:t>
            </a:r>
            <a:r>
              <a:rPr lang="en-US" altLang="zh-CN" sz="2400" dirty="0">
                <a:solidFill>
                  <a:srgbClr val="0070C0"/>
                </a:solidFill>
                <a:latin typeface="Georgia" panose="02040502050405020303" pitchFamily="18" charset="0"/>
                <a:cs typeface="Times New Roman" panose="02020603050405020304" pitchFamily="18" charset="0"/>
              </a:rPr>
              <a:t>10</a:t>
            </a:r>
            <a:r>
              <a:rPr lang="en-US" altLang="zh-CN" sz="2400" dirty="0">
                <a:latin typeface="Georgia" panose="02040502050405020303" pitchFamily="18" charset="0"/>
                <a:cs typeface="Times New Roman" panose="02020603050405020304" pitchFamily="18" charset="0"/>
              </a:rPr>
              <a:t> images per class)</a:t>
            </a:r>
            <a:endParaRPr lang="en-US" altLang="zh-CN" sz="3200" dirty="0">
              <a:solidFill>
                <a:srgbClr val="FF0000"/>
              </a:solidFill>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3834517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702EA74-01AF-7481-DD9E-FDECB375128A}"/>
              </a:ext>
            </a:extLst>
          </p:cNvPr>
          <p:cNvSpPr txBox="1">
            <a:spLocks/>
          </p:cNvSpPr>
          <p:nvPr/>
        </p:nvSpPr>
        <p:spPr>
          <a:xfrm>
            <a:off x="838200" y="344655"/>
            <a:ext cx="10515600" cy="67204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Target Recognition</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6A4F960D-2BED-20A9-6E0A-03A7BFE5572E}"/>
              </a:ext>
            </a:extLst>
          </p:cNvPr>
          <p:cNvSpPr txBox="1"/>
          <p:nvPr/>
        </p:nvSpPr>
        <p:spPr>
          <a:xfrm>
            <a:off x="416154" y="1458831"/>
            <a:ext cx="11575472" cy="461665"/>
          </a:xfrm>
          <a:prstGeom prst="rect">
            <a:avLst/>
          </a:prstGeom>
          <a:noFill/>
        </p:spPr>
        <p:txBody>
          <a:bodyPr wrap="square">
            <a:spAutoFit/>
          </a:bodyPr>
          <a:lstStyle/>
          <a:p>
            <a:pPr marL="457200" indent="-457200">
              <a:buFont typeface="+mj-lt"/>
              <a:buAutoNum type="arabicPeriod"/>
            </a:pPr>
            <a:r>
              <a:rPr lang="en-US" altLang="zh-CN" sz="2400" dirty="0">
                <a:latin typeface="Georgia" panose="02040502050405020303" pitchFamily="18" charset="0"/>
                <a:cs typeface="Times New Roman" panose="02020603050405020304" pitchFamily="18" charset="0"/>
              </a:rPr>
              <a:t>When training samples are extremely insufficient (</a:t>
            </a:r>
            <a:r>
              <a:rPr lang="en-US" altLang="zh-CN" sz="2400" dirty="0">
                <a:solidFill>
                  <a:srgbClr val="0070C0"/>
                </a:solidFill>
                <a:latin typeface="Georgia" panose="02040502050405020303" pitchFamily="18" charset="0"/>
                <a:cs typeface="Times New Roman" panose="02020603050405020304" pitchFamily="18" charset="0"/>
              </a:rPr>
              <a:t>10</a:t>
            </a:r>
            <a:r>
              <a:rPr lang="en-US" altLang="zh-CN" sz="2400" dirty="0">
                <a:latin typeface="Georgia" panose="02040502050405020303" pitchFamily="18" charset="0"/>
                <a:cs typeface="Times New Roman" panose="02020603050405020304" pitchFamily="18" charset="0"/>
              </a:rPr>
              <a:t> images per class)</a:t>
            </a:r>
            <a:endParaRPr lang="en-US" altLang="zh-CN" sz="3200" dirty="0">
              <a:solidFill>
                <a:srgbClr val="FF0000"/>
              </a:solidFill>
              <a:latin typeface="Georgia" panose="02040502050405020303"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95FE028D-8D58-B39C-07F5-AD61244E6C04}"/>
              </a:ext>
            </a:extLst>
          </p:cNvPr>
          <p:cNvGraphicFramePr>
            <a:graphicFrameLocks noGrp="1"/>
          </p:cNvGraphicFramePr>
          <p:nvPr>
            <p:extLst>
              <p:ext uri="{D42A27DB-BD31-4B8C-83A1-F6EECF244321}">
                <p14:modId xmlns:p14="http://schemas.microsoft.com/office/powerpoint/2010/main" val="3722589396"/>
              </p:ext>
            </p:extLst>
          </p:nvPr>
        </p:nvGraphicFramePr>
        <p:xfrm>
          <a:off x="838200" y="1978317"/>
          <a:ext cx="10515599" cy="3780000"/>
        </p:xfrm>
        <a:graphic>
          <a:graphicData uri="http://schemas.openxmlformats.org/drawingml/2006/table">
            <a:tbl>
              <a:tblPr firstRow="1" firstCol="1" bandRow="1"/>
              <a:tblGrid>
                <a:gridCol w="2740913">
                  <a:extLst>
                    <a:ext uri="{9D8B030D-6E8A-4147-A177-3AD203B41FA5}">
                      <a16:colId xmlns:a16="http://schemas.microsoft.com/office/drawing/2014/main" val="334783975"/>
                    </a:ext>
                  </a:extLst>
                </a:gridCol>
                <a:gridCol w="1295781">
                  <a:extLst>
                    <a:ext uri="{9D8B030D-6E8A-4147-A177-3AD203B41FA5}">
                      <a16:colId xmlns:a16="http://schemas.microsoft.com/office/drawing/2014/main" val="328946315"/>
                    </a:ext>
                  </a:extLst>
                </a:gridCol>
                <a:gridCol w="1295781">
                  <a:extLst>
                    <a:ext uri="{9D8B030D-6E8A-4147-A177-3AD203B41FA5}">
                      <a16:colId xmlns:a16="http://schemas.microsoft.com/office/drawing/2014/main" val="2836278956"/>
                    </a:ext>
                  </a:extLst>
                </a:gridCol>
                <a:gridCol w="1295781">
                  <a:extLst>
                    <a:ext uri="{9D8B030D-6E8A-4147-A177-3AD203B41FA5}">
                      <a16:colId xmlns:a16="http://schemas.microsoft.com/office/drawing/2014/main" val="3364816432"/>
                    </a:ext>
                  </a:extLst>
                </a:gridCol>
                <a:gridCol w="1295781">
                  <a:extLst>
                    <a:ext uri="{9D8B030D-6E8A-4147-A177-3AD203B41FA5}">
                      <a16:colId xmlns:a16="http://schemas.microsoft.com/office/drawing/2014/main" val="4249585081"/>
                    </a:ext>
                  </a:extLst>
                </a:gridCol>
                <a:gridCol w="1295781">
                  <a:extLst>
                    <a:ext uri="{9D8B030D-6E8A-4147-A177-3AD203B41FA5}">
                      <a16:colId xmlns:a16="http://schemas.microsoft.com/office/drawing/2014/main" val="3891965438"/>
                    </a:ext>
                  </a:extLst>
                </a:gridCol>
                <a:gridCol w="1295781">
                  <a:extLst>
                    <a:ext uri="{9D8B030D-6E8A-4147-A177-3AD203B41FA5}">
                      <a16:colId xmlns:a16="http://schemas.microsoft.com/office/drawing/2014/main" val="3863540108"/>
                    </a:ext>
                  </a:extLst>
                </a:gridCol>
              </a:tblGrid>
              <a:tr h="540000">
                <a:tc>
                  <a:txBody>
                    <a:bodyPr/>
                    <a:lstStyle/>
                    <a:p>
                      <a:pPr algn="l" latinLnBrk="1">
                        <a:lnSpc>
                          <a:spcPct val="150000"/>
                        </a:lnSpc>
                        <a:spcBef>
                          <a:spcPts val="300"/>
                        </a:spcBef>
                        <a:tabLst>
                          <a:tab pos="228600" algn="l"/>
                          <a:tab pos="21717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10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20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30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40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50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0473953"/>
                  </a:ext>
                </a:extLst>
              </a:tr>
              <a:tr h="540000">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DCGAN</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42583336"/>
                  </a:ext>
                </a:extLst>
              </a:tr>
              <a:tr h="540000">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WGAN-GP</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47.27%</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50.66%</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51.73%</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53.81%</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54.41%</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78869534"/>
                  </a:ext>
                </a:extLst>
              </a:tr>
              <a:tr h="540000">
                <a:tc>
                  <a:txBody>
                    <a:bodyPr/>
                    <a:lstStyle/>
                    <a:p>
                      <a:pPr algn="ctr">
                        <a:lnSpc>
                          <a:spcPct val="150000"/>
                        </a:lnSpc>
                        <a:spcBef>
                          <a:spcPts val="300"/>
                        </a:spcBef>
                        <a:tabLst>
                          <a:tab pos="228600" algn="l"/>
                        </a:tabLst>
                      </a:pPr>
                      <a:r>
                        <a:rPr lang="en-GB" sz="24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WGAN-DIV</a:t>
                      </a:r>
                      <a:endParaRPr lang="zh-CN" sz="24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47.94%</a:t>
                      </a:r>
                      <a:endParaRPr lang="zh-CN"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51.35%</a:t>
                      </a:r>
                      <a:endParaRPr lang="zh-CN"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52.34%</a:t>
                      </a:r>
                      <a:endParaRPr lang="zh-CN"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54.44%</a:t>
                      </a:r>
                      <a:endParaRPr lang="zh-CN"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55.32%</a:t>
                      </a:r>
                      <a:endParaRPr lang="zh-CN"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887645936"/>
                  </a:ext>
                </a:extLst>
              </a:tr>
              <a:tr h="540000">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SNGAN</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53926103"/>
                  </a:ext>
                </a:extLst>
              </a:tr>
              <a:tr h="540000">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SNGAN (Enhanced)</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46.77%</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47.48%</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46.22%</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45.97%</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46.10%</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74938110"/>
                  </a:ext>
                </a:extLst>
              </a:tr>
              <a:tr h="540000">
                <a:tc>
                  <a:txBody>
                    <a:bodyPr/>
                    <a:lstStyle/>
                    <a:p>
                      <a:pPr marL="0" algn="ctr" defTabSz="914400" rtl="0" eaLnBrk="1" latinLnBrk="0" hangingPunct="1">
                        <a:lnSpc>
                          <a:spcPct val="150000"/>
                        </a:lnSpc>
                        <a:spcBef>
                          <a:spcPts val="300"/>
                        </a:spcBef>
                        <a:tabLst>
                          <a:tab pos="228600" algn="l"/>
                        </a:tabLst>
                      </a:pPr>
                      <a:r>
                        <a:rPr lang="en-GB"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VAE-GAN</a:t>
                      </a:r>
                      <a:endParaRPr lang="zh-CN" altLang="en-US"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46.87%</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49.08%</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51.80%</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53.84%</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spcBef>
                          <a:spcPts val="300"/>
                        </a:spcBef>
                        <a:tabLst>
                          <a:tab pos="228600" algn="l"/>
                        </a:tabLst>
                      </a:pPr>
                      <a:r>
                        <a:rPr lang="en-GB"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55.27%</a:t>
                      </a:r>
                      <a:endParaRPr lang="zh-CN" altLang="en-US"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596422"/>
                  </a:ext>
                </a:extLst>
              </a:tr>
            </a:tbl>
          </a:graphicData>
        </a:graphic>
      </p:graphicFrame>
      <p:sp>
        <p:nvSpPr>
          <p:cNvPr id="9" name="文本框 8">
            <a:extLst>
              <a:ext uri="{FF2B5EF4-FFF2-40B4-BE49-F238E27FC236}">
                <a16:creationId xmlns:a16="http://schemas.microsoft.com/office/drawing/2014/main" id="{9B3100D3-E80C-2E5F-F56E-008C1794CE68}"/>
              </a:ext>
            </a:extLst>
          </p:cNvPr>
          <p:cNvSpPr txBox="1"/>
          <p:nvPr/>
        </p:nvSpPr>
        <p:spPr>
          <a:xfrm>
            <a:off x="701076" y="5979658"/>
            <a:ext cx="11575472" cy="646331"/>
          </a:xfrm>
          <a:prstGeom prst="rect">
            <a:avLst/>
          </a:prstGeom>
          <a:noFill/>
        </p:spPr>
        <p:txBody>
          <a:bodyPr wrap="square">
            <a:spAutoFit/>
          </a:bodyPr>
          <a:lstStyle/>
          <a:p>
            <a:r>
              <a:rPr lang="en-US" altLang="zh-CN" b="1" dirty="0">
                <a:latin typeface="Georgia" panose="02040502050405020303" pitchFamily="18" charset="0"/>
                <a:cs typeface="Times New Roman" panose="02020603050405020304" pitchFamily="18" charset="0"/>
              </a:rPr>
              <a:t>Horizontal Axis: </a:t>
            </a:r>
            <a:r>
              <a:rPr lang="en-US" altLang="zh-CN" i="1" dirty="0">
                <a:latin typeface="Georgia" panose="02040502050405020303" pitchFamily="18" charset="0"/>
                <a:cs typeface="Times New Roman" panose="02020603050405020304" pitchFamily="18" charset="0"/>
              </a:rPr>
              <a:t>the number of synthetic images that are merged with real SAR samples per class</a:t>
            </a:r>
          </a:p>
          <a:p>
            <a:r>
              <a:rPr lang="en-US" altLang="zh-CN" b="1" dirty="0">
                <a:latin typeface="Georgia" panose="02040502050405020303" pitchFamily="18" charset="0"/>
                <a:cs typeface="Times New Roman" panose="02020603050405020304" pitchFamily="18" charset="0"/>
              </a:rPr>
              <a:t>Vertical Axis:</a:t>
            </a:r>
            <a:r>
              <a:rPr lang="en-US" altLang="zh-CN" i="1" dirty="0">
                <a:latin typeface="Georgia" panose="02040502050405020303" pitchFamily="18" charset="0"/>
                <a:cs typeface="Times New Roman" panose="02020603050405020304" pitchFamily="18" charset="0"/>
              </a:rPr>
              <a:t> model name </a:t>
            </a:r>
            <a:endParaRPr lang="en-US" altLang="zh-CN" sz="2400" i="1" dirty="0">
              <a:solidFill>
                <a:srgbClr val="FF0000"/>
              </a:solidFill>
              <a:latin typeface="Georgia" panose="02040502050405020303"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26F78474-50E5-F432-44E1-D2358030F754}"/>
              </a:ext>
            </a:extLst>
          </p:cNvPr>
          <p:cNvSpPr/>
          <p:nvPr/>
        </p:nvSpPr>
        <p:spPr>
          <a:xfrm>
            <a:off x="10098156" y="3120886"/>
            <a:ext cx="1162877" cy="515021"/>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736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702EA74-01AF-7481-DD9E-FDECB375128A}"/>
              </a:ext>
            </a:extLst>
          </p:cNvPr>
          <p:cNvSpPr txBox="1">
            <a:spLocks/>
          </p:cNvSpPr>
          <p:nvPr/>
        </p:nvSpPr>
        <p:spPr>
          <a:xfrm>
            <a:off x="838200" y="344655"/>
            <a:ext cx="10515600" cy="67204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Target Recognition</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6A4F960D-2BED-20A9-6E0A-03A7BFE5572E}"/>
              </a:ext>
            </a:extLst>
          </p:cNvPr>
          <p:cNvSpPr txBox="1"/>
          <p:nvPr/>
        </p:nvSpPr>
        <p:spPr>
          <a:xfrm>
            <a:off x="416154" y="1458831"/>
            <a:ext cx="11575472" cy="461665"/>
          </a:xfrm>
          <a:prstGeom prst="rect">
            <a:avLst/>
          </a:prstGeom>
          <a:noFill/>
        </p:spPr>
        <p:txBody>
          <a:bodyPr wrap="square">
            <a:spAutoFit/>
          </a:bodyPr>
          <a:lstStyle/>
          <a:p>
            <a:pPr marL="457200" indent="-457200">
              <a:buFont typeface="+mj-lt"/>
              <a:buAutoNum type="arabicPeriod" startAt="2"/>
            </a:pPr>
            <a:r>
              <a:rPr lang="en-US" altLang="zh-CN" sz="2400" dirty="0">
                <a:latin typeface="Georgia" panose="02040502050405020303" pitchFamily="18" charset="0"/>
                <a:cs typeface="Times New Roman" panose="02020603050405020304" pitchFamily="18" charset="0"/>
              </a:rPr>
              <a:t>When training samples are insufficient (</a:t>
            </a:r>
            <a:r>
              <a:rPr lang="en-US" altLang="zh-CN" sz="2400" dirty="0">
                <a:solidFill>
                  <a:srgbClr val="0070C0"/>
                </a:solidFill>
                <a:latin typeface="Georgia" panose="02040502050405020303" pitchFamily="18" charset="0"/>
                <a:cs typeface="Times New Roman" panose="02020603050405020304" pitchFamily="18" charset="0"/>
              </a:rPr>
              <a:t>50</a:t>
            </a:r>
            <a:r>
              <a:rPr lang="en-US" altLang="zh-CN" sz="2400" dirty="0">
                <a:latin typeface="Georgia" panose="02040502050405020303" pitchFamily="18" charset="0"/>
                <a:cs typeface="Times New Roman" panose="02020603050405020304" pitchFamily="18" charset="0"/>
              </a:rPr>
              <a:t> images per class)</a:t>
            </a:r>
            <a:endParaRPr lang="en-US" altLang="zh-CN" sz="3200" dirty="0">
              <a:solidFill>
                <a:srgbClr val="FF0000"/>
              </a:solidFill>
              <a:latin typeface="Georgia" panose="02040502050405020303" pitchFamily="18" charset="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8EF1190-8293-DEC0-1921-F4319E07F4CD}"/>
              </a:ext>
            </a:extLst>
          </p:cNvPr>
          <p:cNvGraphicFramePr>
            <a:graphicFrameLocks noGrp="1"/>
          </p:cNvGraphicFramePr>
          <p:nvPr>
            <p:extLst>
              <p:ext uri="{D42A27DB-BD31-4B8C-83A1-F6EECF244321}">
                <p14:modId xmlns:p14="http://schemas.microsoft.com/office/powerpoint/2010/main" val="3439374603"/>
              </p:ext>
            </p:extLst>
          </p:nvPr>
        </p:nvGraphicFramePr>
        <p:xfrm>
          <a:off x="838200" y="1980131"/>
          <a:ext cx="10515599" cy="3780000"/>
        </p:xfrm>
        <a:graphic>
          <a:graphicData uri="http://schemas.openxmlformats.org/drawingml/2006/table">
            <a:tbl>
              <a:tblPr firstRow="1" firstCol="1" bandRow="1"/>
              <a:tblGrid>
                <a:gridCol w="2740913">
                  <a:extLst>
                    <a:ext uri="{9D8B030D-6E8A-4147-A177-3AD203B41FA5}">
                      <a16:colId xmlns:a16="http://schemas.microsoft.com/office/drawing/2014/main" val="3292792973"/>
                    </a:ext>
                  </a:extLst>
                </a:gridCol>
                <a:gridCol w="1295781">
                  <a:extLst>
                    <a:ext uri="{9D8B030D-6E8A-4147-A177-3AD203B41FA5}">
                      <a16:colId xmlns:a16="http://schemas.microsoft.com/office/drawing/2014/main" val="2873858261"/>
                    </a:ext>
                  </a:extLst>
                </a:gridCol>
                <a:gridCol w="1295781">
                  <a:extLst>
                    <a:ext uri="{9D8B030D-6E8A-4147-A177-3AD203B41FA5}">
                      <a16:colId xmlns:a16="http://schemas.microsoft.com/office/drawing/2014/main" val="3352260105"/>
                    </a:ext>
                  </a:extLst>
                </a:gridCol>
                <a:gridCol w="1295781">
                  <a:extLst>
                    <a:ext uri="{9D8B030D-6E8A-4147-A177-3AD203B41FA5}">
                      <a16:colId xmlns:a16="http://schemas.microsoft.com/office/drawing/2014/main" val="2055565103"/>
                    </a:ext>
                  </a:extLst>
                </a:gridCol>
                <a:gridCol w="1295781">
                  <a:extLst>
                    <a:ext uri="{9D8B030D-6E8A-4147-A177-3AD203B41FA5}">
                      <a16:colId xmlns:a16="http://schemas.microsoft.com/office/drawing/2014/main" val="750371719"/>
                    </a:ext>
                  </a:extLst>
                </a:gridCol>
                <a:gridCol w="1295781">
                  <a:extLst>
                    <a:ext uri="{9D8B030D-6E8A-4147-A177-3AD203B41FA5}">
                      <a16:colId xmlns:a16="http://schemas.microsoft.com/office/drawing/2014/main" val="470952774"/>
                    </a:ext>
                  </a:extLst>
                </a:gridCol>
                <a:gridCol w="1295781">
                  <a:extLst>
                    <a:ext uri="{9D8B030D-6E8A-4147-A177-3AD203B41FA5}">
                      <a16:colId xmlns:a16="http://schemas.microsoft.com/office/drawing/2014/main" val="2693216473"/>
                    </a:ext>
                  </a:extLst>
                </a:gridCol>
              </a:tblGrid>
              <a:tr h="540000">
                <a:tc>
                  <a:txBody>
                    <a:bodyPr/>
                    <a:lstStyle/>
                    <a:p>
                      <a:pPr algn="r" latinLnBrk="1">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50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100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150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200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250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8373334"/>
                  </a:ext>
                </a:extLst>
              </a:tr>
              <a:tr h="540000">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DCGAN</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81801469"/>
                  </a:ext>
                </a:extLst>
              </a:tr>
              <a:tr h="540000">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WGAN-GP</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83.75%</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84.28%</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84.48%</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84.70%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84.91%</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23446334"/>
                  </a:ext>
                </a:extLst>
              </a:tr>
              <a:tr h="540000">
                <a:tc>
                  <a:txBody>
                    <a:bodyPr/>
                    <a:lstStyle/>
                    <a:p>
                      <a:pPr algn="ctr">
                        <a:lnSpc>
                          <a:spcPct val="150000"/>
                        </a:lnSpc>
                        <a:spcBef>
                          <a:spcPts val="300"/>
                        </a:spcBef>
                        <a:tabLst>
                          <a:tab pos="228600" algn="l"/>
                        </a:tabLst>
                      </a:pPr>
                      <a:r>
                        <a:rPr lang="en-GB" sz="2400" b="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WGAN-DIV</a:t>
                      </a:r>
                      <a:endParaRPr lang="zh-CN" altLang="en-US" sz="2400" b="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83.96%</a:t>
                      </a:r>
                      <a:endParaRPr lang="zh-CN" altLang="en-US"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84.49%</a:t>
                      </a:r>
                      <a:endParaRPr lang="zh-CN" altLang="en-US"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84.88%</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84.94%</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85.20%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05956499"/>
                  </a:ext>
                </a:extLst>
              </a:tr>
              <a:tr h="540000">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SNGAN</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83.02%</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83.15%</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84.20%</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84.29%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84.61%</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5699271"/>
                  </a:ext>
                </a:extLst>
              </a:tr>
              <a:tr h="540000">
                <a:tc>
                  <a:txBody>
                    <a:bodyPr/>
                    <a:lstStyle/>
                    <a:p>
                      <a:pPr algn="ctr">
                        <a:lnSpc>
                          <a:spcPct val="150000"/>
                        </a:lnSpc>
                        <a:spcBef>
                          <a:spcPts val="300"/>
                        </a:spcBef>
                        <a:tabLst>
                          <a:tab pos="228600" algn="l"/>
                        </a:tabLst>
                      </a:pPr>
                      <a:r>
                        <a:rPr lang="en-GB" sz="24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SNGAN (Enhanced)</a:t>
                      </a:r>
                      <a:endParaRPr lang="zh-CN" sz="24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83.36%</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84.46%</a:t>
                      </a:r>
                      <a:endParaRPr lang="zh-CN" altLang="en-US"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85.30%</a:t>
                      </a:r>
                      <a:endParaRPr lang="zh-CN" altLang="en-US"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85.98%</a:t>
                      </a:r>
                      <a:endParaRPr lang="zh-CN" altLang="en-US"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86.27%</a:t>
                      </a:r>
                      <a:endParaRPr lang="zh-CN" altLang="en-US"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71406742"/>
                  </a:ext>
                </a:extLst>
              </a:tr>
              <a:tr h="540000">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VAE-GAN</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81.56%</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82.35%</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82.26%</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82.27%</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82.39%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800562"/>
                  </a:ext>
                </a:extLst>
              </a:tr>
            </a:tbl>
          </a:graphicData>
        </a:graphic>
      </p:graphicFrame>
      <p:sp>
        <p:nvSpPr>
          <p:cNvPr id="8" name="文本框 7">
            <a:extLst>
              <a:ext uri="{FF2B5EF4-FFF2-40B4-BE49-F238E27FC236}">
                <a16:creationId xmlns:a16="http://schemas.microsoft.com/office/drawing/2014/main" id="{AC722C6F-3180-2FED-8165-0580704C10A5}"/>
              </a:ext>
            </a:extLst>
          </p:cNvPr>
          <p:cNvSpPr txBox="1"/>
          <p:nvPr/>
        </p:nvSpPr>
        <p:spPr>
          <a:xfrm>
            <a:off x="701076" y="5979658"/>
            <a:ext cx="11575472" cy="646331"/>
          </a:xfrm>
          <a:prstGeom prst="rect">
            <a:avLst/>
          </a:prstGeom>
          <a:noFill/>
        </p:spPr>
        <p:txBody>
          <a:bodyPr wrap="square">
            <a:spAutoFit/>
          </a:bodyPr>
          <a:lstStyle/>
          <a:p>
            <a:r>
              <a:rPr lang="en-US" altLang="zh-CN" b="1" dirty="0">
                <a:latin typeface="Georgia" panose="02040502050405020303" pitchFamily="18" charset="0"/>
                <a:cs typeface="Times New Roman" panose="02020603050405020304" pitchFamily="18" charset="0"/>
              </a:rPr>
              <a:t>Horizontal Axis: </a:t>
            </a:r>
            <a:r>
              <a:rPr lang="en-US" altLang="zh-CN" i="1" dirty="0">
                <a:latin typeface="Georgia" panose="02040502050405020303" pitchFamily="18" charset="0"/>
                <a:cs typeface="Times New Roman" panose="02020603050405020304" pitchFamily="18" charset="0"/>
              </a:rPr>
              <a:t>the number of synthetic images that are merged with real SAR samples per class</a:t>
            </a:r>
          </a:p>
          <a:p>
            <a:r>
              <a:rPr lang="en-US" altLang="zh-CN" b="1" dirty="0">
                <a:latin typeface="Georgia" panose="02040502050405020303" pitchFamily="18" charset="0"/>
                <a:cs typeface="Times New Roman" panose="02020603050405020304" pitchFamily="18" charset="0"/>
              </a:rPr>
              <a:t>Vertical Axis:</a:t>
            </a:r>
            <a:r>
              <a:rPr lang="en-US" altLang="zh-CN" i="1" dirty="0">
                <a:latin typeface="Georgia" panose="02040502050405020303" pitchFamily="18" charset="0"/>
                <a:cs typeface="Times New Roman" panose="02020603050405020304" pitchFamily="18" charset="0"/>
              </a:rPr>
              <a:t> model name </a:t>
            </a:r>
            <a:endParaRPr lang="en-US" altLang="zh-CN" sz="2400" i="1" dirty="0">
              <a:solidFill>
                <a:srgbClr val="FF0000"/>
              </a:solidFill>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836596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4AEDDA5-C0C2-8246-1394-BBFCE321B86C}"/>
              </a:ext>
            </a:extLst>
          </p:cNvPr>
          <p:cNvSpPr txBox="1">
            <a:spLocks/>
          </p:cNvSpPr>
          <p:nvPr/>
        </p:nvSpPr>
        <p:spPr>
          <a:xfrm>
            <a:off x="838200" y="344655"/>
            <a:ext cx="10515600" cy="67204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Target Recognition</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1E685135-A340-314A-8D89-B15162F591B2}"/>
              </a:ext>
            </a:extLst>
          </p:cNvPr>
          <p:cNvSpPr txBox="1"/>
          <p:nvPr/>
        </p:nvSpPr>
        <p:spPr>
          <a:xfrm>
            <a:off x="416154" y="1458831"/>
            <a:ext cx="11775846" cy="461665"/>
          </a:xfrm>
          <a:prstGeom prst="rect">
            <a:avLst/>
          </a:prstGeom>
          <a:noFill/>
        </p:spPr>
        <p:txBody>
          <a:bodyPr wrap="square">
            <a:spAutoFit/>
          </a:bodyPr>
          <a:lstStyle/>
          <a:p>
            <a:pPr marL="457200" indent="-457200">
              <a:buFont typeface="+mj-lt"/>
              <a:buAutoNum type="arabicPeriod" startAt="3"/>
            </a:pPr>
            <a:r>
              <a:rPr lang="en-US" altLang="zh-CN" sz="2400" dirty="0">
                <a:latin typeface="Georgia" panose="02040502050405020303" pitchFamily="18" charset="0"/>
                <a:cs typeface="Times New Roman" panose="02020603050405020304" pitchFamily="18" charset="0"/>
              </a:rPr>
              <a:t>When training samples are relatively sufficient (use </a:t>
            </a:r>
            <a:r>
              <a:rPr lang="en-US" altLang="zh-CN" sz="2400" dirty="0">
                <a:solidFill>
                  <a:srgbClr val="0070C0"/>
                </a:solidFill>
                <a:latin typeface="Georgia" panose="02040502050405020303" pitchFamily="18" charset="0"/>
                <a:cs typeface="Times New Roman" panose="02020603050405020304" pitchFamily="18" charset="0"/>
              </a:rPr>
              <a:t>all</a:t>
            </a:r>
            <a:r>
              <a:rPr lang="en-US" altLang="zh-CN" sz="2400" dirty="0">
                <a:latin typeface="Georgia" panose="02040502050405020303" pitchFamily="18" charset="0"/>
                <a:cs typeface="Times New Roman" panose="02020603050405020304" pitchFamily="18" charset="0"/>
              </a:rPr>
              <a:t> training images in MSTAR)</a:t>
            </a:r>
            <a:endParaRPr lang="en-US" altLang="zh-CN" sz="3200" dirty="0">
              <a:solidFill>
                <a:srgbClr val="FF0000"/>
              </a:solidFill>
              <a:latin typeface="Georgia" panose="02040502050405020303"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C483FB56-9A57-11D3-0E6F-B13FFFD7E23B}"/>
              </a:ext>
            </a:extLst>
          </p:cNvPr>
          <p:cNvGraphicFramePr>
            <a:graphicFrameLocks noGrp="1"/>
          </p:cNvGraphicFramePr>
          <p:nvPr>
            <p:extLst>
              <p:ext uri="{D42A27DB-BD31-4B8C-83A1-F6EECF244321}">
                <p14:modId xmlns:p14="http://schemas.microsoft.com/office/powerpoint/2010/main" val="2913233153"/>
              </p:ext>
            </p:extLst>
          </p:nvPr>
        </p:nvGraphicFramePr>
        <p:xfrm>
          <a:off x="6858965" y="2733345"/>
          <a:ext cx="5257800" cy="3780000"/>
        </p:xfrm>
        <a:graphic>
          <a:graphicData uri="http://schemas.openxmlformats.org/drawingml/2006/table">
            <a:tbl>
              <a:tblPr firstRow="1" firstCol="1" bandRow="1"/>
              <a:tblGrid>
                <a:gridCol w="2640496">
                  <a:extLst>
                    <a:ext uri="{9D8B030D-6E8A-4147-A177-3AD203B41FA5}">
                      <a16:colId xmlns:a16="http://schemas.microsoft.com/office/drawing/2014/main" val="3274262846"/>
                    </a:ext>
                  </a:extLst>
                </a:gridCol>
                <a:gridCol w="2617304">
                  <a:extLst>
                    <a:ext uri="{9D8B030D-6E8A-4147-A177-3AD203B41FA5}">
                      <a16:colId xmlns:a16="http://schemas.microsoft.com/office/drawing/2014/main" val="490910818"/>
                    </a:ext>
                  </a:extLst>
                </a:gridCol>
              </a:tblGrid>
              <a:tr h="540000">
                <a:tc>
                  <a:txBody>
                    <a:bodyPr/>
                    <a:lstStyle/>
                    <a:p>
                      <a:pPr algn="ctr">
                        <a:lnSpc>
                          <a:spcPct val="150000"/>
                        </a:lnSpc>
                        <a:spcBef>
                          <a:spcPts val="300"/>
                        </a:spcBef>
                        <a:tabLst>
                          <a:tab pos="228600" algn="l"/>
                          <a:tab pos="21717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Model Name</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Recognition Accuracy</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6216913"/>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DCGAN</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35.20%</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12312049"/>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WGAN-GP</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82.27%</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52883805"/>
                  </a:ext>
                </a:extLst>
              </a:tr>
              <a:tr h="540000">
                <a:tc>
                  <a:txBody>
                    <a:bodyPr/>
                    <a:lstStyle/>
                    <a:p>
                      <a:pPr algn="ctr">
                        <a:lnSpc>
                          <a:spcPct val="150000"/>
                        </a:lnSpc>
                        <a:spcBef>
                          <a:spcPts val="300"/>
                        </a:spcBef>
                        <a:tabLst>
                          <a:tab pos="228600" algn="l"/>
                        </a:tabLst>
                      </a:pPr>
                      <a:r>
                        <a:rPr lang="en-GB" sz="2000">
                          <a:effectLst/>
                          <a:latin typeface="Times New Roman" panose="02020603050405020304" pitchFamily="18" charset="0"/>
                          <a:ea typeface="等线" panose="02010600030101010101" pitchFamily="2" charset="-122"/>
                          <a:cs typeface="Times New Roman" panose="02020603050405020304" pitchFamily="18" charset="0"/>
                        </a:rPr>
                        <a:t>WGAN-DIV</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77.99%</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58321034"/>
                  </a:ext>
                </a:extLst>
              </a:tr>
              <a:tr h="540000">
                <a:tc>
                  <a:txBody>
                    <a:bodyPr/>
                    <a:lstStyle/>
                    <a:p>
                      <a:pPr algn="ctr">
                        <a:lnSpc>
                          <a:spcPct val="150000"/>
                        </a:lnSpc>
                        <a:spcBef>
                          <a:spcPts val="300"/>
                        </a:spcBef>
                        <a:tabLst>
                          <a:tab pos="228600" algn="l"/>
                        </a:tabLst>
                      </a:pPr>
                      <a:r>
                        <a:rPr lang="en-GB" sz="2000">
                          <a:effectLst/>
                          <a:latin typeface="Times New Roman" panose="02020603050405020304" pitchFamily="18" charset="0"/>
                          <a:ea typeface="等线" panose="02010600030101010101" pitchFamily="2" charset="-122"/>
                          <a:cs typeface="Times New Roman" panose="02020603050405020304" pitchFamily="18" charset="0"/>
                        </a:rPr>
                        <a:t>SNGAN</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83.05%</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34072429"/>
                  </a:ext>
                </a:extLst>
              </a:tr>
              <a:tr h="540000">
                <a:tc>
                  <a:txBody>
                    <a:bodyPr/>
                    <a:lstStyle/>
                    <a:p>
                      <a:pPr algn="ctr">
                        <a:lnSpc>
                          <a:spcPct val="150000"/>
                        </a:lnSpc>
                        <a:spcBef>
                          <a:spcPts val="300"/>
                        </a:spcBef>
                        <a:tabLst>
                          <a:tab pos="228600" algn="l"/>
                        </a:tabLst>
                      </a:pPr>
                      <a:r>
                        <a:rPr lang="en-GB"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SNGAN (Enhanced)</a:t>
                      </a:r>
                      <a:endParaRPr lang="zh-CN" altLang="en-US"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86.64%</a:t>
                      </a:r>
                      <a:endParaRPr lang="zh-CN" altLang="en-US"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15787374"/>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VAE-GAN</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76.50%</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90103"/>
                  </a:ext>
                </a:extLst>
              </a:tr>
            </a:tbl>
          </a:graphicData>
        </a:graphic>
      </p:graphicFrame>
      <p:sp>
        <p:nvSpPr>
          <p:cNvPr id="10" name="文本框 9">
            <a:extLst>
              <a:ext uri="{FF2B5EF4-FFF2-40B4-BE49-F238E27FC236}">
                <a16:creationId xmlns:a16="http://schemas.microsoft.com/office/drawing/2014/main" id="{418E3824-B414-880D-B83C-C57F6B18E2A9}"/>
              </a:ext>
            </a:extLst>
          </p:cNvPr>
          <p:cNvSpPr txBox="1"/>
          <p:nvPr/>
        </p:nvSpPr>
        <p:spPr>
          <a:xfrm>
            <a:off x="416154" y="2165835"/>
            <a:ext cx="5353878" cy="461665"/>
          </a:xfrm>
          <a:prstGeom prst="rect">
            <a:avLst/>
          </a:prstGeom>
          <a:noFill/>
        </p:spPr>
        <p:txBody>
          <a:bodyPr wrap="square" rtlCol="0">
            <a:spAutoFit/>
          </a:bodyPr>
          <a:lstStyle/>
          <a:p>
            <a:pPr marL="457200" indent="-457200">
              <a:buFont typeface="+mj-lt"/>
              <a:buAutoNum type="alphaUcPeriod"/>
            </a:pPr>
            <a:r>
              <a:rPr lang="en-US" altLang="zh-CN" sz="2400" dirty="0">
                <a:latin typeface="Georgia" panose="02040502050405020303" pitchFamily="18" charset="0"/>
                <a:cs typeface="Times New Roman" panose="02020603050405020304" pitchFamily="18" charset="0"/>
              </a:rPr>
              <a:t>Variety Test:</a:t>
            </a:r>
            <a:endParaRPr lang="zh-CN" altLang="en-US" sz="2400" dirty="0">
              <a:latin typeface="Georgia" panose="02040502050405020303" pitchFamily="18" charset="0"/>
              <a:cs typeface="Times New Roman" panose="02020603050405020304" pitchFamily="18" charset="0"/>
            </a:endParaRPr>
          </a:p>
        </p:txBody>
      </p:sp>
      <p:pic>
        <p:nvPicPr>
          <p:cNvPr id="12" name="图片 11" descr="图形用户界面, 应用程序&#10;&#10;描述已自动生成">
            <a:extLst>
              <a:ext uri="{FF2B5EF4-FFF2-40B4-BE49-F238E27FC236}">
                <a16:creationId xmlns:a16="http://schemas.microsoft.com/office/drawing/2014/main" id="{F124003B-08D3-F9CF-206A-4F05EEEC2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1620"/>
            <a:ext cx="6858965" cy="3124502"/>
          </a:xfrm>
          <a:prstGeom prst="rect">
            <a:avLst/>
          </a:prstGeom>
        </p:spPr>
      </p:pic>
    </p:spTree>
    <p:extLst>
      <p:ext uri="{BB962C8B-B14F-4D97-AF65-F5344CB8AC3E}">
        <p14:creationId xmlns:p14="http://schemas.microsoft.com/office/powerpoint/2010/main" val="395747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925BAA4-B454-0648-D897-E99DC265CEA1}"/>
              </a:ext>
            </a:extLst>
          </p:cNvPr>
          <p:cNvSpPr txBox="1">
            <a:spLocks/>
          </p:cNvSpPr>
          <p:nvPr/>
        </p:nvSpPr>
        <p:spPr>
          <a:xfrm>
            <a:off x="838200" y="456803"/>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Aim of Project</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08DD6E08-35F6-4AA7-00E3-491202C829FB}"/>
              </a:ext>
            </a:extLst>
          </p:cNvPr>
          <p:cNvSpPr txBox="1"/>
          <p:nvPr/>
        </p:nvSpPr>
        <p:spPr>
          <a:xfrm>
            <a:off x="696000" y="2136338"/>
            <a:ext cx="10800000" cy="3046988"/>
          </a:xfrm>
          <a:prstGeom prst="rect">
            <a:avLst/>
          </a:prstGeom>
          <a:noFill/>
        </p:spPr>
        <p:txBody>
          <a:bodyPr wrap="square">
            <a:spAutoFit/>
          </a:bodyPr>
          <a:lstStyle/>
          <a:p>
            <a:pPr algn="just"/>
            <a:r>
              <a:rPr lang="en-US" altLang="zh-CN" sz="2400" dirty="0">
                <a:latin typeface="Georgia" panose="02040502050405020303" pitchFamily="18" charset="0"/>
              </a:rPr>
              <a:t>The price of acquiring </a:t>
            </a:r>
            <a:r>
              <a:rPr lang="en-US" altLang="zh-CN" sz="2400" dirty="0">
                <a:solidFill>
                  <a:srgbClr val="FF0000"/>
                </a:solidFill>
                <a:latin typeface="Georgia" panose="02040502050405020303" pitchFamily="18" charset="0"/>
              </a:rPr>
              <a:t>Synthetic Aperture Radar (SAR) </a:t>
            </a:r>
            <a:r>
              <a:rPr lang="en-US" altLang="zh-CN" sz="2400" dirty="0">
                <a:latin typeface="Georgia" panose="02040502050405020303" pitchFamily="18" charset="0"/>
              </a:rPr>
              <a:t>images is high. Hence, SAR image samples are </a:t>
            </a:r>
            <a:r>
              <a:rPr lang="en-US" altLang="zh-CN" sz="2400" dirty="0">
                <a:solidFill>
                  <a:srgbClr val="00B050"/>
                </a:solidFill>
                <a:latin typeface="Georgia" panose="02040502050405020303" pitchFamily="18" charset="0"/>
              </a:rPr>
              <a:t>scarce</a:t>
            </a:r>
            <a:r>
              <a:rPr lang="en-US" altLang="zh-CN" sz="2400" dirty="0">
                <a:latin typeface="Georgia" panose="02040502050405020303" pitchFamily="18" charset="0"/>
              </a:rPr>
              <a:t>, which </a:t>
            </a:r>
            <a:r>
              <a:rPr lang="en-US" altLang="zh-CN" sz="2400" dirty="0">
                <a:solidFill>
                  <a:srgbClr val="00B050"/>
                </a:solidFill>
                <a:latin typeface="Georgia" panose="02040502050405020303" pitchFamily="18" charset="0"/>
              </a:rPr>
              <a:t>leads to poor model performance when combining SAR images with machine learning</a:t>
            </a:r>
            <a:r>
              <a:rPr lang="en-US" altLang="zh-CN" sz="2400" dirty="0">
                <a:latin typeface="Georgia" panose="02040502050405020303" pitchFamily="18" charset="0"/>
              </a:rPr>
              <a:t>. To mitigate the impact of this issue, synthetic (or “fake”) SAR images are generated using </a:t>
            </a:r>
            <a:r>
              <a:rPr lang="en-US" altLang="zh-CN" sz="2400" dirty="0">
                <a:solidFill>
                  <a:srgbClr val="00B0F0"/>
                </a:solidFill>
                <a:latin typeface="Georgia" panose="02040502050405020303" pitchFamily="18" charset="0"/>
              </a:rPr>
              <a:t>Generative Adversarial Networks (GAN)</a:t>
            </a:r>
            <a:r>
              <a:rPr lang="en-US" altLang="zh-CN" sz="2400" dirty="0">
                <a:solidFill>
                  <a:srgbClr val="7030A0"/>
                </a:solidFill>
                <a:latin typeface="Georgia" panose="02040502050405020303" pitchFamily="18" charset="0"/>
              </a:rPr>
              <a:t> </a:t>
            </a:r>
            <a:r>
              <a:rPr lang="en-US" altLang="zh-CN" sz="2400" dirty="0">
                <a:latin typeface="Georgia" panose="02040502050405020303" pitchFamily="18" charset="0"/>
              </a:rPr>
              <a:t>to achieve data augmentation.</a:t>
            </a:r>
          </a:p>
          <a:p>
            <a:pPr algn="just"/>
            <a:endParaRPr lang="en-US" altLang="zh-CN" sz="2400" dirty="0">
              <a:latin typeface="Georgia" panose="02040502050405020303" pitchFamily="18" charset="0"/>
            </a:endParaRPr>
          </a:p>
          <a:p>
            <a:pPr algn="just"/>
            <a:r>
              <a:rPr lang="en-US" altLang="zh-CN" sz="2400" b="1" dirty="0">
                <a:latin typeface="Georgia" panose="02040502050405020303" pitchFamily="18" charset="0"/>
                <a:cs typeface="Times New Roman" panose="02020603050405020304" pitchFamily="18" charset="0"/>
              </a:rPr>
              <a:t>Key Words: </a:t>
            </a:r>
            <a:r>
              <a:rPr lang="en-US" altLang="zh-CN" sz="2400" dirty="0">
                <a:latin typeface="Georgia" panose="02040502050405020303" pitchFamily="18" charset="0"/>
                <a:cs typeface="Times New Roman" panose="02020603050405020304" pitchFamily="18" charset="0"/>
              </a:rPr>
              <a:t>Machine Learning, Generative Deep Learning, GAN, SAR Imagery, Image Synthesis, Image Generation</a:t>
            </a:r>
            <a:endParaRPr lang="zh-CN" altLang="en-US"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267813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4AEDDA5-C0C2-8246-1394-BBFCE321B86C}"/>
              </a:ext>
            </a:extLst>
          </p:cNvPr>
          <p:cNvSpPr txBox="1">
            <a:spLocks/>
          </p:cNvSpPr>
          <p:nvPr/>
        </p:nvSpPr>
        <p:spPr>
          <a:xfrm>
            <a:off x="838200" y="344655"/>
            <a:ext cx="10515600" cy="67204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Target Recognition</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1E685135-A340-314A-8D89-B15162F591B2}"/>
              </a:ext>
            </a:extLst>
          </p:cNvPr>
          <p:cNvSpPr txBox="1"/>
          <p:nvPr/>
        </p:nvSpPr>
        <p:spPr>
          <a:xfrm>
            <a:off x="416154" y="1458831"/>
            <a:ext cx="11775846" cy="461665"/>
          </a:xfrm>
          <a:prstGeom prst="rect">
            <a:avLst/>
          </a:prstGeom>
          <a:noFill/>
        </p:spPr>
        <p:txBody>
          <a:bodyPr wrap="square">
            <a:spAutoFit/>
          </a:bodyPr>
          <a:lstStyle/>
          <a:p>
            <a:pPr marL="457200" indent="-457200">
              <a:buFont typeface="+mj-lt"/>
              <a:buAutoNum type="arabicPeriod" startAt="3"/>
            </a:pPr>
            <a:r>
              <a:rPr lang="en-US" altLang="zh-CN" sz="2400" dirty="0">
                <a:latin typeface="Georgia" panose="02040502050405020303" pitchFamily="18" charset="0"/>
                <a:cs typeface="Times New Roman" panose="02020603050405020304" pitchFamily="18" charset="0"/>
              </a:rPr>
              <a:t>When training samples are relatively sufficient (use </a:t>
            </a:r>
            <a:r>
              <a:rPr lang="en-US" altLang="zh-CN" sz="2400" dirty="0">
                <a:solidFill>
                  <a:srgbClr val="0070C0"/>
                </a:solidFill>
                <a:latin typeface="Georgia" panose="02040502050405020303" pitchFamily="18" charset="0"/>
                <a:cs typeface="Times New Roman" panose="02020603050405020304" pitchFamily="18" charset="0"/>
              </a:rPr>
              <a:t>all</a:t>
            </a:r>
            <a:r>
              <a:rPr lang="en-US" altLang="zh-CN" sz="2400" dirty="0">
                <a:latin typeface="Georgia" panose="02040502050405020303" pitchFamily="18" charset="0"/>
                <a:cs typeface="Times New Roman" panose="02020603050405020304" pitchFamily="18" charset="0"/>
              </a:rPr>
              <a:t> training images in MSTAR)</a:t>
            </a:r>
            <a:endParaRPr lang="en-US" altLang="zh-CN" sz="3200" dirty="0">
              <a:solidFill>
                <a:srgbClr val="FF0000"/>
              </a:solidFill>
              <a:latin typeface="Georgia" panose="02040502050405020303"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C483FB56-9A57-11D3-0E6F-B13FFFD7E23B}"/>
              </a:ext>
            </a:extLst>
          </p:cNvPr>
          <p:cNvGraphicFramePr>
            <a:graphicFrameLocks noGrp="1"/>
          </p:cNvGraphicFramePr>
          <p:nvPr>
            <p:extLst>
              <p:ext uri="{D42A27DB-BD31-4B8C-83A1-F6EECF244321}">
                <p14:modId xmlns:p14="http://schemas.microsoft.com/office/powerpoint/2010/main" val="916885144"/>
              </p:ext>
            </p:extLst>
          </p:nvPr>
        </p:nvGraphicFramePr>
        <p:xfrm>
          <a:off x="6323885" y="2753624"/>
          <a:ext cx="5257800" cy="3780000"/>
        </p:xfrm>
        <a:graphic>
          <a:graphicData uri="http://schemas.openxmlformats.org/drawingml/2006/table">
            <a:tbl>
              <a:tblPr firstRow="1" firstCol="1" bandRow="1"/>
              <a:tblGrid>
                <a:gridCol w="2640496">
                  <a:extLst>
                    <a:ext uri="{9D8B030D-6E8A-4147-A177-3AD203B41FA5}">
                      <a16:colId xmlns:a16="http://schemas.microsoft.com/office/drawing/2014/main" val="3274262846"/>
                    </a:ext>
                  </a:extLst>
                </a:gridCol>
                <a:gridCol w="2617304">
                  <a:extLst>
                    <a:ext uri="{9D8B030D-6E8A-4147-A177-3AD203B41FA5}">
                      <a16:colId xmlns:a16="http://schemas.microsoft.com/office/drawing/2014/main" val="490910818"/>
                    </a:ext>
                  </a:extLst>
                </a:gridCol>
              </a:tblGrid>
              <a:tr h="540000">
                <a:tc>
                  <a:txBody>
                    <a:bodyPr/>
                    <a:lstStyle/>
                    <a:p>
                      <a:pPr algn="ctr">
                        <a:lnSpc>
                          <a:spcPct val="150000"/>
                        </a:lnSpc>
                        <a:spcBef>
                          <a:spcPts val="300"/>
                        </a:spcBef>
                        <a:tabLst>
                          <a:tab pos="228600" algn="l"/>
                          <a:tab pos="21717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Model Name</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Recognition Accuracy</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6216913"/>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DCGAN</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74.99%</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12312049"/>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WGAN-GP</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93.34%</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52883805"/>
                  </a:ext>
                </a:extLst>
              </a:tr>
              <a:tr h="540000">
                <a:tc>
                  <a:txBody>
                    <a:bodyPr/>
                    <a:lstStyle/>
                    <a:p>
                      <a:pPr algn="ctr">
                        <a:lnSpc>
                          <a:spcPct val="150000"/>
                        </a:lnSpc>
                        <a:spcBef>
                          <a:spcPts val="300"/>
                        </a:spcBef>
                        <a:tabLst>
                          <a:tab pos="228600" algn="l"/>
                        </a:tabLst>
                      </a:pPr>
                      <a:r>
                        <a:rPr lang="en-GB" sz="2000" b="0"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WGAN-DIV</a:t>
                      </a:r>
                      <a:endParaRPr lang="zh-CN" altLang="en-US" sz="2000" b="0"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96.40%</a:t>
                      </a:r>
                      <a:endParaRPr lang="zh-CN" altLang="en-US"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58321034"/>
                  </a:ext>
                </a:extLst>
              </a:tr>
              <a:tr h="540000">
                <a:tc>
                  <a:txBody>
                    <a:bodyPr/>
                    <a:lstStyle/>
                    <a:p>
                      <a:pPr algn="ctr">
                        <a:lnSpc>
                          <a:spcPct val="150000"/>
                        </a:lnSpc>
                        <a:spcBef>
                          <a:spcPts val="300"/>
                        </a:spcBef>
                        <a:tabLst>
                          <a:tab pos="228600" algn="l"/>
                        </a:tabLst>
                      </a:pPr>
                      <a:r>
                        <a:rPr lang="en-GB" sz="2000">
                          <a:effectLst/>
                          <a:latin typeface="Times New Roman" panose="02020603050405020304" pitchFamily="18" charset="0"/>
                          <a:ea typeface="等线" panose="02010600030101010101" pitchFamily="2" charset="-122"/>
                          <a:cs typeface="Times New Roman" panose="02020603050405020304" pitchFamily="18" charset="0"/>
                        </a:rPr>
                        <a:t>SNGAN</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94.33%</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34072429"/>
                  </a:ext>
                </a:extLst>
              </a:tr>
              <a:tr h="540000">
                <a:tc>
                  <a:txBody>
                    <a:bodyPr/>
                    <a:lstStyle/>
                    <a:p>
                      <a:pPr algn="ctr">
                        <a:lnSpc>
                          <a:spcPct val="150000"/>
                        </a:lnSpc>
                        <a:spcBef>
                          <a:spcPts val="300"/>
                        </a:spcBef>
                        <a:tabLst>
                          <a:tab pos="228600" algn="l"/>
                        </a:tabLst>
                      </a:pPr>
                      <a:r>
                        <a:rPr lang="en-GB" sz="2000" b="0"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SNGAN (Enhanced)</a:t>
                      </a:r>
                      <a:endParaRPr lang="zh-CN" altLang="en-US" sz="2000" b="0"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96.34%</a:t>
                      </a:r>
                      <a:endParaRPr lang="zh-CN" altLang="en-US"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15787374"/>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VAE-GAN</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89.27%</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90103"/>
                  </a:ext>
                </a:extLst>
              </a:tr>
            </a:tbl>
          </a:graphicData>
        </a:graphic>
      </p:graphicFrame>
      <p:pic>
        <p:nvPicPr>
          <p:cNvPr id="9" name="图片 8" descr="文本&#10;&#10;描述已自动生成">
            <a:extLst>
              <a:ext uri="{FF2B5EF4-FFF2-40B4-BE49-F238E27FC236}">
                <a16:creationId xmlns:a16="http://schemas.microsoft.com/office/drawing/2014/main" id="{33D27ECF-FE19-0BEE-B444-5BDE9AFB7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4" y="2872839"/>
            <a:ext cx="5451963" cy="3541571"/>
          </a:xfrm>
          <a:prstGeom prst="rect">
            <a:avLst/>
          </a:prstGeom>
        </p:spPr>
      </p:pic>
      <p:sp>
        <p:nvSpPr>
          <p:cNvPr id="10" name="文本框 9">
            <a:extLst>
              <a:ext uri="{FF2B5EF4-FFF2-40B4-BE49-F238E27FC236}">
                <a16:creationId xmlns:a16="http://schemas.microsoft.com/office/drawing/2014/main" id="{418E3824-B414-880D-B83C-C57F6B18E2A9}"/>
              </a:ext>
            </a:extLst>
          </p:cNvPr>
          <p:cNvSpPr txBox="1"/>
          <p:nvPr/>
        </p:nvSpPr>
        <p:spPr>
          <a:xfrm>
            <a:off x="416154" y="2165835"/>
            <a:ext cx="5353878" cy="461665"/>
          </a:xfrm>
          <a:prstGeom prst="rect">
            <a:avLst/>
          </a:prstGeom>
          <a:noFill/>
        </p:spPr>
        <p:txBody>
          <a:bodyPr wrap="square" rtlCol="0">
            <a:spAutoFit/>
          </a:bodyPr>
          <a:lstStyle/>
          <a:p>
            <a:pPr marL="457200" indent="-457200">
              <a:buFont typeface="+mj-lt"/>
              <a:buAutoNum type="alphaUcPeriod" startAt="2"/>
            </a:pPr>
            <a:r>
              <a:rPr lang="en-US" altLang="zh-CN" sz="2400" dirty="0">
                <a:latin typeface="Georgia" panose="02040502050405020303" pitchFamily="18" charset="0"/>
                <a:cs typeface="Times New Roman" panose="02020603050405020304" pitchFamily="18" charset="0"/>
              </a:rPr>
              <a:t>Fidelity Test:</a:t>
            </a:r>
            <a:endParaRPr lang="zh-CN" altLang="en-US" sz="2400"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4118991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C39EAA6-7332-CBD5-5EC4-F4761C71F4A8}"/>
              </a:ext>
            </a:extLst>
          </p:cNvPr>
          <p:cNvSpPr txBox="1">
            <a:spLocks/>
          </p:cNvSpPr>
          <p:nvPr/>
        </p:nvSpPr>
        <p:spPr>
          <a:xfrm>
            <a:off x="838200" y="344655"/>
            <a:ext cx="10515600" cy="672042"/>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Visual Effect and Statistics</a:t>
            </a:r>
            <a:endParaRPr lang="zh-CN" altLang="en-US" sz="3600" b="1" dirty="0">
              <a:latin typeface="Georgia" panose="02040502050405020303" pitchFamily="18" charset="0"/>
            </a:endParaRPr>
          </a:p>
        </p:txBody>
      </p:sp>
      <p:pic>
        <p:nvPicPr>
          <p:cNvPr id="6" name="图片 5" descr="图形用户界面&#10;&#10;中度可信度描述已自动生成">
            <a:extLst>
              <a:ext uri="{FF2B5EF4-FFF2-40B4-BE49-F238E27FC236}">
                <a16:creationId xmlns:a16="http://schemas.microsoft.com/office/drawing/2014/main" id="{88651071-8025-CCB8-98EA-257165797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 y="1805801"/>
            <a:ext cx="12151057" cy="4122680"/>
          </a:xfrm>
          <a:prstGeom prst="rect">
            <a:avLst/>
          </a:prstGeom>
        </p:spPr>
      </p:pic>
    </p:spTree>
    <p:extLst>
      <p:ext uri="{BB962C8B-B14F-4D97-AF65-F5344CB8AC3E}">
        <p14:creationId xmlns:p14="http://schemas.microsoft.com/office/powerpoint/2010/main" val="16710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B420C68-2F79-54E3-9AE5-B2B168FCA686}"/>
              </a:ext>
            </a:extLst>
          </p:cNvPr>
          <p:cNvSpPr txBox="1">
            <a:spLocks/>
          </p:cNvSpPr>
          <p:nvPr/>
        </p:nvSpPr>
        <p:spPr>
          <a:xfrm>
            <a:off x="838200" y="344655"/>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Conclusions</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154D038E-F3AE-AA54-65A2-E129CEEE1B64}"/>
              </a:ext>
            </a:extLst>
          </p:cNvPr>
          <p:cNvSpPr txBox="1"/>
          <p:nvPr/>
        </p:nvSpPr>
        <p:spPr>
          <a:xfrm>
            <a:off x="588189" y="1758315"/>
            <a:ext cx="11219498" cy="3970318"/>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Apart from </a:t>
            </a:r>
            <a:r>
              <a:rPr lang="en-US" altLang="zh-CN" sz="2400" b="1" dirty="0">
                <a:latin typeface="Georgia" panose="02040502050405020303" pitchFamily="18" charset="0"/>
                <a:cs typeface="Times New Roman" panose="02020603050405020304" pitchFamily="18" charset="0"/>
              </a:rPr>
              <a:t>DCGAN</a:t>
            </a:r>
            <a:r>
              <a:rPr lang="en-US" altLang="zh-CN" sz="2400" dirty="0">
                <a:latin typeface="Georgia" panose="02040502050405020303" pitchFamily="18" charset="0"/>
                <a:cs typeface="Times New Roman" panose="02020603050405020304" pitchFamily="18" charset="0"/>
              </a:rPr>
              <a:t>, </a:t>
            </a:r>
            <a:r>
              <a:rPr lang="en-US" altLang="zh-CN" sz="2400" b="1" dirty="0">
                <a:latin typeface="Georgia" panose="02040502050405020303" pitchFamily="18" charset="0"/>
                <a:cs typeface="Times New Roman" panose="02020603050405020304" pitchFamily="18" charset="0"/>
              </a:rPr>
              <a:t>other five GAN models </a:t>
            </a:r>
            <a:r>
              <a:rPr lang="en-US" altLang="zh-CN" sz="2400" dirty="0">
                <a:latin typeface="Georgia" panose="02040502050405020303" pitchFamily="18" charset="0"/>
                <a:cs typeface="Times New Roman" panose="02020603050405020304" pitchFamily="18" charset="0"/>
              </a:rPr>
              <a:t>are feasible for SAR image synthesis under certain conditions to achieve data augmentation</a:t>
            </a:r>
          </a:p>
          <a:p>
            <a:pPr marL="285750" indent="-285750">
              <a:buFont typeface="Arial" panose="020B0604020202020204" pitchFamily="34" charset="0"/>
              <a:buChar char="•"/>
            </a:pPr>
            <a:endParaRPr lang="en-US" altLang="zh-CN" sz="2400" dirty="0">
              <a:latin typeface="Georgia" panose="02040502050405020303"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b="1" dirty="0">
                <a:latin typeface="Georgia" panose="02040502050405020303" pitchFamily="18" charset="0"/>
                <a:cs typeface="Times New Roman" panose="02020603050405020304" pitchFamily="18" charset="0"/>
              </a:rPr>
              <a:t>WGAN-DIV</a:t>
            </a:r>
            <a:r>
              <a:rPr lang="en-US" altLang="zh-CN" sz="2400" dirty="0">
                <a:latin typeface="Georgia" panose="02040502050405020303" pitchFamily="18" charset="0"/>
                <a:cs typeface="Times New Roman" panose="02020603050405020304" pitchFamily="18" charset="0"/>
              </a:rPr>
              <a:t> and </a:t>
            </a:r>
            <a:r>
              <a:rPr lang="en-US" altLang="zh-CN" sz="2400" b="1" dirty="0">
                <a:latin typeface="Georgia" panose="02040502050405020303" pitchFamily="18" charset="0"/>
                <a:cs typeface="Times New Roman" panose="02020603050405020304" pitchFamily="18" charset="0"/>
              </a:rPr>
              <a:t>SNGAN(Enhanced) </a:t>
            </a:r>
            <a:r>
              <a:rPr lang="en-US" altLang="zh-CN" sz="2400" dirty="0">
                <a:latin typeface="Georgia" panose="02040502050405020303" pitchFamily="18" charset="0"/>
                <a:cs typeface="Times New Roman" panose="02020603050405020304" pitchFamily="18" charset="0"/>
              </a:rPr>
              <a:t>are two of the effective choices:</a:t>
            </a:r>
          </a:p>
          <a:p>
            <a:pPr marL="457200" indent="-457200">
              <a:buFont typeface="+mj-lt"/>
              <a:buAutoNum type="arabicPeriod"/>
            </a:pPr>
            <a:r>
              <a:rPr lang="en-US" altLang="zh-CN" sz="2400" dirty="0">
                <a:latin typeface="Georgia" panose="02040502050405020303" pitchFamily="18" charset="0"/>
                <a:cs typeface="Times New Roman" panose="02020603050405020304" pitchFamily="18" charset="0"/>
              </a:rPr>
              <a:t>	</a:t>
            </a:r>
            <a:r>
              <a:rPr lang="en-US" altLang="zh-CN" sz="2400" b="1" dirty="0">
                <a:latin typeface="Georgia" panose="02040502050405020303" pitchFamily="18" charset="0"/>
                <a:cs typeface="Times New Roman" panose="02020603050405020304" pitchFamily="18" charset="0"/>
              </a:rPr>
              <a:t>WGAN-DIV</a:t>
            </a:r>
            <a:r>
              <a:rPr lang="en-US" altLang="zh-CN" sz="2400" dirty="0">
                <a:latin typeface="Georgia" panose="02040502050405020303" pitchFamily="18" charset="0"/>
                <a:cs typeface="Times New Roman" panose="02020603050405020304" pitchFamily="18" charset="0"/>
              </a:rPr>
              <a:t> performs well under all conditions and shows its excellence 	when the training samples is extremely insufficient. If considering time 	and computational costs of training, it is the best choice.</a:t>
            </a:r>
          </a:p>
          <a:p>
            <a:pPr marL="457200" indent="-457200">
              <a:buFont typeface="+mj-lt"/>
              <a:buAutoNum type="arabicPeriod"/>
            </a:pPr>
            <a:r>
              <a:rPr lang="en-US" altLang="zh-CN" sz="2400" dirty="0">
                <a:latin typeface="Georgia" panose="02040502050405020303" pitchFamily="18" charset="0"/>
                <a:cs typeface="Times New Roman" panose="02020603050405020304" pitchFamily="18" charset="0"/>
              </a:rPr>
              <a:t>	</a:t>
            </a:r>
            <a:r>
              <a:rPr lang="en-US" altLang="zh-CN" sz="2400" b="1" dirty="0">
                <a:latin typeface="Georgia" panose="02040502050405020303" pitchFamily="18" charset="0"/>
                <a:cs typeface="Times New Roman" panose="02020603050405020304" pitchFamily="18" charset="0"/>
              </a:rPr>
              <a:t>SNGAN(Enhanced) </a:t>
            </a:r>
            <a:r>
              <a:rPr lang="en-US" altLang="zh-CN" sz="2400" dirty="0">
                <a:latin typeface="Georgia" panose="02040502050405020303" pitchFamily="18" charset="0"/>
                <a:cs typeface="Times New Roman" panose="02020603050405020304" pitchFamily="18" charset="0"/>
              </a:rPr>
              <a:t>is the optimal option except when the training 	samples are extremely insufficient. The variety and fidelity of 	SNGAN(Enhanced)’s generated samples are satisfactory.</a:t>
            </a:r>
          </a:p>
        </p:txBody>
      </p:sp>
    </p:spTree>
    <p:extLst>
      <p:ext uri="{BB962C8B-B14F-4D97-AF65-F5344CB8AC3E}">
        <p14:creationId xmlns:p14="http://schemas.microsoft.com/office/powerpoint/2010/main" val="375930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6EF58DE-5027-6886-ABB8-756C6C6A9491}"/>
              </a:ext>
            </a:extLst>
          </p:cNvPr>
          <p:cNvPicPr>
            <a:picLocks noChangeAspect="1"/>
          </p:cNvPicPr>
          <p:nvPr/>
        </p:nvPicPr>
        <p:blipFill>
          <a:blip r:embed="rId2"/>
          <a:stretch>
            <a:fillRect/>
          </a:stretch>
        </p:blipFill>
        <p:spPr>
          <a:xfrm>
            <a:off x="470579" y="1404842"/>
            <a:ext cx="11250842" cy="4048316"/>
          </a:xfrm>
          <a:prstGeom prst="rect">
            <a:avLst/>
          </a:prstGeom>
        </p:spPr>
      </p:pic>
    </p:spTree>
    <p:extLst>
      <p:ext uri="{BB962C8B-B14F-4D97-AF65-F5344CB8AC3E}">
        <p14:creationId xmlns:p14="http://schemas.microsoft.com/office/powerpoint/2010/main" val="161741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925BAA4-B454-0648-D897-E99DC265CEA1}"/>
              </a:ext>
            </a:extLst>
          </p:cNvPr>
          <p:cNvSpPr txBox="1">
            <a:spLocks/>
          </p:cNvSpPr>
          <p:nvPr/>
        </p:nvSpPr>
        <p:spPr>
          <a:xfrm>
            <a:off x="838200" y="379803"/>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Synthetic Aperture Radar (SAR)</a:t>
            </a:r>
            <a:endParaRPr lang="zh-CN" altLang="en-US" sz="3600" b="1" dirty="0">
              <a:latin typeface="Georgia" panose="02040502050405020303" pitchFamily="18" charset="0"/>
            </a:endParaRPr>
          </a:p>
        </p:txBody>
      </p:sp>
      <p:pic>
        <p:nvPicPr>
          <p:cNvPr id="3" name="图片 2" descr="男子的脸部特写黑白照&#10;&#10;低可信度描述已自动生成">
            <a:extLst>
              <a:ext uri="{FF2B5EF4-FFF2-40B4-BE49-F238E27FC236}">
                <a16:creationId xmlns:a16="http://schemas.microsoft.com/office/drawing/2014/main" id="{BA855C38-E97B-53BA-8D64-7BB55F8AB0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1881" y="1758315"/>
            <a:ext cx="5012055" cy="3341370"/>
          </a:xfrm>
          <a:prstGeom prst="rect">
            <a:avLst/>
          </a:prstGeom>
          <a:noFill/>
          <a:ln>
            <a:noFill/>
          </a:ln>
        </p:spPr>
      </p:pic>
      <p:sp>
        <p:nvSpPr>
          <p:cNvPr id="10" name="文本框 9">
            <a:extLst>
              <a:ext uri="{FF2B5EF4-FFF2-40B4-BE49-F238E27FC236}">
                <a16:creationId xmlns:a16="http://schemas.microsoft.com/office/drawing/2014/main" id="{7DD16844-BB31-8711-57EF-F878BAE6AED7}"/>
              </a:ext>
            </a:extLst>
          </p:cNvPr>
          <p:cNvSpPr txBox="1"/>
          <p:nvPr/>
        </p:nvSpPr>
        <p:spPr>
          <a:xfrm>
            <a:off x="6525179" y="5159824"/>
            <a:ext cx="5445457" cy="646331"/>
          </a:xfrm>
          <a:prstGeom prst="rect">
            <a:avLst/>
          </a:prstGeom>
          <a:noFill/>
        </p:spPr>
        <p:txBody>
          <a:bodyPr wrap="square">
            <a:spAutoFit/>
          </a:bodyPr>
          <a:lstStyle/>
          <a:p>
            <a:pPr algn="ctr"/>
            <a:r>
              <a:rPr lang="en-GB" altLang="zh-CN" sz="1800" dirty="0">
                <a:effectLst/>
                <a:latin typeface="Georgia" panose="02040502050405020303" pitchFamily="18" charset="0"/>
                <a:ea typeface="宋体" panose="02010600030101010101" pitchFamily="2" charset="-122"/>
                <a:cs typeface="Arial" panose="020B0604020202020204" pitchFamily="34" charset="0"/>
              </a:rPr>
              <a:t>SAR image of Washington, D.C., figure source: </a:t>
            </a:r>
            <a:r>
              <a:rPr lang="en-GB" altLang="zh-CN" sz="1800" i="1" dirty="0">
                <a:effectLst/>
                <a:latin typeface="Georgia" panose="02040502050405020303" pitchFamily="18" charset="0"/>
                <a:ea typeface="宋体" panose="02010600030101010101" pitchFamily="2" charset="-122"/>
                <a:cs typeface="Arial" panose="020B0604020202020204" pitchFamily="34" charset="0"/>
              </a:rPr>
              <a:t>Sandia National Laboratories</a:t>
            </a:r>
            <a:endParaRPr lang="zh-CN" altLang="en-US" i="1" dirty="0">
              <a:latin typeface="Georgia" panose="02040502050405020303" pitchFamily="18" charset="0"/>
            </a:endParaRPr>
          </a:p>
        </p:txBody>
      </p:sp>
      <p:sp>
        <p:nvSpPr>
          <p:cNvPr id="13" name="文本框 12">
            <a:extLst>
              <a:ext uri="{FF2B5EF4-FFF2-40B4-BE49-F238E27FC236}">
                <a16:creationId xmlns:a16="http://schemas.microsoft.com/office/drawing/2014/main" id="{7AACFC56-21C4-8FB7-7E12-9663C516B256}"/>
              </a:ext>
            </a:extLst>
          </p:cNvPr>
          <p:cNvSpPr txBox="1"/>
          <p:nvPr/>
        </p:nvSpPr>
        <p:spPr>
          <a:xfrm>
            <a:off x="438064" y="1905506"/>
            <a:ext cx="5349958" cy="3046988"/>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A type of imaging radar</a:t>
            </a:r>
          </a:p>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Can achieve ultra-high resolution</a:t>
            </a:r>
          </a:p>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Available independent of weather conditions, day and night</a:t>
            </a:r>
          </a:p>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Applied in geoscience, research on climate change, environmental system monitoring, 2D/3D mapping, change detection…</a:t>
            </a:r>
            <a:endParaRPr lang="zh-CN" altLang="en-US"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534369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925BAA4-B454-0648-D897-E99DC265CEA1}"/>
              </a:ext>
            </a:extLst>
          </p:cNvPr>
          <p:cNvSpPr txBox="1">
            <a:spLocks/>
          </p:cNvSpPr>
          <p:nvPr/>
        </p:nvSpPr>
        <p:spPr>
          <a:xfrm>
            <a:off x="838200" y="260462"/>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MSTAR Dataset</a:t>
            </a:r>
            <a:endParaRPr lang="zh-CN" altLang="en-US" sz="3600" b="1" dirty="0">
              <a:latin typeface="Georgia" panose="02040502050405020303" pitchFamily="18" charset="0"/>
            </a:endParaRPr>
          </a:p>
        </p:txBody>
      </p:sp>
      <p:pic>
        <p:nvPicPr>
          <p:cNvPr id="1026" name="Picture 2">
            <a:extLst>
              <a:ext uri="{FF2B5EF4-FFF2-40B4-BE49-F238E27FC236}">
                <a16:creationId xmlns:a16="http://schemas.microsoft.com/office/drawing/2014/main" id="{59603C2E-4545-3AB2-95F2-A06FDA39B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172" y="753198"/>
            <a:ext cx="5776131" cy="5183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9E53BD3C-3A4D-5560-2CAB-B1300C3EF259}"/>
              </a:ext>
            </a:extLst>
          </p:cNvPr>
          <p:cNvGraphicFramePr>
            <a:graphicFrameLocks noGrp="1"/>
          </p:cNvGraphicFramePr>
          <p:nvPr>
            <p:extLst>
              <p:ext uri="{D42A27DB-BD31-4B8C-83A1-F6EECF244321}">
                <p14:modId xmlns:p14="http://schemas.microsoft.com/office/powerpoint/2010/main" val="1736865684"/>
              </p:ext>
            </p:extLst>
          </p:nvPr>
        </p:nvGraphicFramePr>
        <p:xfrm>
          <a:off x="231392" y="1197522"/>
          <a:ext cx="6113780" cy="4925700"/>
        </p:xfrm>
        <a:graphic>
          <a:graphicData uri="http://schemas.openxmlformats.org/drawingml/2006/table">
            <a:tbl>
              <a:tblPr firstRow="1" firstCol="1" bandRow="1">
                <a:tableStyleId>{073A0DAA-6AF3-43AB-8588-CEC1D06C72B9}</a:tableStyleId>
              </a:tblPr>
              <a:tblGrid>
                <a:gridCol w="1819493">
                  <a:extLst>
                    <a:ext uri="{9D8B030D-6E8A-4147-A177-3AD203B41FA5}">
                      <a16:colId xmlns:a16="http://schemas.microsoft.com/office/drawing/2014/main" val="1720126586"/>
                    </a:ext>
                  </a:extLst>
                </a:gridCol>
                <a:gridCol w="2190466">
                  <a:extLst>
                    <a:ext uri="{9D8B030D-6E8A-4147-A177-3AD203B41FA5}">
                      <a16:colId xmlns:a16="http://schemas.microsoft.com/office/drawing/2014/main" val="1007948278"/>
                    </a:ext>
                  </a:extLst>
                </a:gridCol>
                <a:gridCol w="2103821">
                  <a:extLst>
                    <a:ext uri="{9D8B030D-6E8A-4147-A177-3AD203B41FA5}">
                      <a16:colId xmlns:a16="http://schemas.microsoft.com/office/drawing/2014/main" val="1356032812"/>
                    </a:ext>
                  </a:extLst>
                </a:gridCol>
              </a:tblGrid>
              <a:tr h="394029">
                <a:tc>
                  <a:txBody>
                    <a:bodyPr/>
                    <a:lstStyle/>
                    <a:p>
                      <a:pPr algn="ctr">
                        <a:lnSpc>
                          <a:spcPct val="150000"/>
                        </a:lnSpc>
                        <a:spcBef>
                          <a:spcPts val="300"/>
                        </a:spcBef>
                        <a:tabLst>
                          <a:tab pos="228600" algn="l"/>
                        </a:tabLst>
                      </a:pPr>
                      <a:r>
                        <a:rPr lang="en-GB" sz="2000" dirty="0">
                          <a:effectLst/>
                        </a:rPr>
                        <a:t>Name of Class</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dirty="0">
                          <a:effectLst/>
                        </a:rPr>
                        <a:t>Train Dataset</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dirty="0">
                          <a:effectLst/>
                        </a:rPr>
                        <a:t>Test Dataset</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806676"/>
                  </a:ext>
                </a:extLst>
              </a:tr>
              <a:tr h="394029">
                <a:tc>
                  <a:txBody>
                    <a:bodyPr/>
                    <a:lstStyle/>
                    <a:p>
                      <a:pPr algn="ctr">
                        <a:lnSpc>
                          <a:spcPct val="150000"/>
                        </a:lnSpc>
                        <a:spcBef>
                          <a:spcPts val="300"/>
                        </a:spcBef>
                        <a:tabLst>
                          <a:tab pos="228600" algn="l"/>
                        </a:tabLst>
                      </a:pPr>
                      <a:r>
                        <a:rPr lang="en-GB" sz="2000" dirty="0">
                          <a:effectLst/>
                        </a:rPr>
                        <a:t>2</a:t>
                      </a:r>
                      <a:r>
                        <a:rPr lang="en-US" altLang="zh-CN" sz="2000" dirty="0">
                          <a:effectLst/>
                        </a:rPr>
                        <a:t>S1</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299</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274</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6585699"/>
                  </a:ext>
                </a:extLst>
              </a:tr>
              <a:tr h="394029">
                <a:tc>
                  <a:txBody>
                    <a:bodyPr/>
                    <a:lstStyle/>
                    <a:p>
                      <a:pPr marL="0" algn="ctr" defTabSz="914400" rtl="0" eaLnBrk="1" latinLnBrk="0" hangingPunct="1">
                        <a:lnSpc>
                          <a:spcPct val="150000"/>
                        </a:lnSpc>
                        <a:spcBef>
                          <a:spcPts val="300"/>
                        </a:spcBef>
                        <a:tabLst>
                          <a:tab pos="228600" algn="l"/>
                        </a:tabLst>
                      </a:pPr>
                      <a:r>
                        <a:rPr lang="en-US" altLang="zh-CN" sz="2000" b="1" kern="1200" dirty="0">
                          <a:solidFill>
                            <a:schemeClr val="lt1"/>
                          </a:solidFill>
                          <a:effectLst/>
                          <a:latin typeface="+mn-lt"/>
                          <a:ea typeface="+mn-ea"/>
                          <a:cs typeface="+mn-cs"/>
                        </a:rPr>
                        <a:t>BMP2</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232</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196</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8275994"/>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BRDM2</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298</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275</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935285"/>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BTR60</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256</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195</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5326939"/>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BTR70</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233</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196</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67540529"/>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D7</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299</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274</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9707442"/>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T62</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299</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273</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1174876"/>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T72</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232</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196</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71107314"/>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ZIL131</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299</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274</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86996701"/>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ZSU234</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a:effectLst/>
                        </a:rPr>
                        <a:t>299</a:t>
                      </a:r>
                      <a:endParaRPr lang="zh-CN" sz="2000" b="1">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274</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1142633"/>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Total</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a:effectLst/>
                        </a:rPr>
                        <a:t>2746</a:t>
                      </a:r>
                      <a:endParaRPr lang="zh-CN" sz="2000" b="1">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2426</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58383963"/>
                  </a:ext>
                </a:extLst>
              </a:tr>
            </a:tbl>
          </a:graphicData>
        </a:graphic>
      </p:graphicFrame>
      <p:sp>
        <p:nvSpPr>
          <p:cNvPr id="12" name="文本框 11">
            <a:extLst>
              <a:ext uri="{FF2B5EF4-FFF2-40B4-BE49-F238E27FC236}">
                <a16:creationId xmlns:a16="http://schemas.microsoft.com/office/drawing/2014/main" id="{7480FAFF-8B3B-BB63-C83E-707797C21225}"/>
              </a:ext>
            </a:extLst>
          </p:cNvPr>
          <p:cNvSpPr txBox="1"/>
          <p:nvPr/>
        </p:nvSpPr>
        <p:spPr>
          <a:xfrm>
            <a:off x="565553" y="6188449"/>
            <a:ext cx="5445457" cy="369332"/>
          </a:xfrm>
          <a:prstGeom prst="rect">
            <a:avLst/>
          </a:prstGeom>
          <a:noFill/>
        </p:spPr>
        <p:txBody>
          <a:bodyPr wrap="square">
            <a:spAutoFit/>
          </a:bodyPr>
          <a:lstStyle/>
          <a:p>
            <a:pPr algn="ctr"/>
            <a:r>
              <a:rPr lang="en-GB" altLang="zh-CN" dirty="0">
                <a:latin typeface="Georgia" panose="02040502050405020303" pitchFamily="18" charset="0"/>
                <a:ea typeface="宋体" panose="02010600030101010101" pitchFamily="2" charset="-122"/>
                <a:cs typeface="Arial" panose="020B0604020202020204" pitchFamily="34" charset="0"/>
              </a:rPr>
              <a:t>The number of samples in MSTAR dataset</a:t>
            </a:r>
            <a:endParaRPr lang="zh-CN" altLang="en-US" dirty="0">
              <a:latin typeface="Georgia" panose="02040502050405020303" pitchFamily="18" charset="0"/>
            </a:endParaRPr>
          </a:p>
        </p:txBody>
      </p:sp>
      <p:pic>
        <p:nvPicPr>
          <p:cNvPr id="3" name="图片 2" descr="建筑与房屋的城市空拍图&#10;&#10;中度可信度描述已自动生成">
            <a:extLst>
              <a:ext uri="{FF2B5EF4-FFF2-40B4-BE49-F238E27FC236}">
                <a16:creationId xmlns:a16="http://schemas.microsoft.com/office/drawing/2014/main" id="{9B57A582-B63E-63F1-CC2C-D3DAF9587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5997" y="5737400"/>
            <a:ext cx="5235306" cy="1120600"/>
          </a:xfrm>
          <a:prstGeom prst="rect">
            <a:avLst/>
          </a:prstGeom>
        </p:spPr>
      </p:pic>
    </p:spTree>
    <p:extLst>
      <p:ext uri="{BB962C8B-B14F-4D97-AF65-F5344CB8AC3E}">
        <p14:creationId xmlns:p14="http://schemas.microsoft.com/office/powerpoint/2010/main" val="879388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2755EF7E-9EED-7A10-76F7-84555F5D1227}"/>
              </a:ext>
            </a:extLst>
          </p:cNvPr>
          <p:cNvSpPr txBox="1">
            <a:spLocks/>
          </p:cNvSpPr>
          <p:nvPr/>
        </p:nvSpPr>
        <p:spPr>
          <a:xfrm>
            <a:off x="838200" y="344655"/>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Target Recognition Experiment</a:t>
            </a:r>
            <a:endParaRPr lang="zh-CN" altLang="en-US" sz="3600" b="1" dirty="0">
              <a:latin typeface="Georgia" panose="02040502050405020303" pitchFamily="18" charset="0"/>
            </a:endParaRPr>
          </a:p>
        </p:txBody>
      </p:sp>
      <p:sp>
        <p:nvSpPr>
          <p:cNvPr id="9" name="文本框 8">
            <a:extLst>
              <a:ext uri="{FF2B5EF4-FFF2-40B4-BE49-F238E27FC236}">
                <a16:creationId xmlns:a16="http://schemas.microsoft.com/office/drawing/2014/main" id="{C167E6AF-E09A-EAC4-9D4C-AD5161A83B96}"/>
              </a:ext>
            </a:extLst>
          </p:cNvPr>
          <p:cNvSpPr txBox="1"/>
          <p:nvPr/>
        </p:nvSpPr>
        <p:spPr>
          <a:xfrm>
            <a:off x="450273" y="3910202"/>
            <a:ext cx="11575472" cy="2616101"/>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Ideal situation: Training Images contain </a:t>
            </a:r>
            <a:r>
              <a:rPr lang="en-US" altLang="zh-CN" sz="2400" b="1" dirty="0">
                <a:solidFill>
                  <a:srgbClr val="7030A0"/>
                </a:solidFill>
                <a:latin typeface="Georgia" panose="02040502050405020303" pitchFamily="18" charset="0"/>
                <a:cs typeface="Times New Roman" panose="02020603050405020304" pitchFamily="18" charset="0"/>
              </a:rPr>
              <a:t>all</a:t>
            </a:r>
            <a:r>
              <a:rPr lang="en-US" altLang="zh-CN" sz="2400" dirty="0">
                <a:latin typeface="Georgia" panose="02040502050405020303" pitchFamily="18" charset="0"/>
                <a:cs typeface="Times New Roman" panose="02020603050405020304" pitchFamily="18" charset="0"/>
              </a:rPr>
              <a:t> the images in trainset of MSTAR, about </a:t>
            </a:r>
            <a:r>
              <a:rPr lang="en-US" altLang="zh-CN" sz="2400" b="1" dirty="0">
                <a:solidFill>
                  <a:srgbClr val="7030A0"/>
                </a:solidFill>
                <a:latin typeface="Georgia" panose="02040502050405020303" pitchFamily="18" charset="0"/>
                <a:cs typeface="Times New Roman" panose="02020603050405020304" pitchFamily="18" charset="0"/>
              </a:rPr>
              <a:t>275</a:t>
            </a:r>
            <a:r>
              <a:rPr lang="en-US" altLang="zh-CN" sz="2400" dirty="0">
                <a:latin typeface="Georgia" panose="02040502050405020303" pitchFamily="18" charset="0"/>
                <a:cs typeface="Times New Roman" panose="02020603050405020304" pitchFamily="18" charset="0"/>
              </a:rPr>
              <a:t> images of each class</a:t>
            </a:r>
          </a:p>
          <a:p>
            <a:pPr>
              <a:lnSpc>
                <a:spcPct val="150000"/>
              </a:lnSpc>
            </a:pPr>
            <a:r>
              <a:rPr lang="en-US" altLang="zh-CN" sz="2400" dirty="0">
                <a:latin typeface="Georgia" panose="02040502050405020303" pitchFamily="18" charset="0"/>
                <a:cs typeface="Times New Roman" panose="02020603050405020304" pitchFamily="18" charset="0"/>
              </a:rPr>
              <a:t>	Recognition Accuracy = </a:t>
            </a:r>
            <a:r>
              <a:rPr lang="en-US" altLang="zh-CN" sz="3200" dirty="0">
                <a:solidFill>
                  <a:srgbClr val="0070C0"/>
                </a:solidFill>
                <a:latin typeface="Georgia" panose="02040502050405020303" pitchFamily="18" charset="0"/>
                <a:cs typeface="Times New Roman" panose="02020603050405020304" pitchFamily="18" charset="0"/>
              </a:rPr>
              <a:t>94.27%</a:t>
            </a:r>
          </a:p>
          <a:p>
            <a:pPr marL="342900" indent="-342900">
              <a:lnSpc>
                <a:spcPct val="150000"/>
              </a:lnSpc>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Practical situation: Training Images contain only </a:t>
            </a:r>
            <a:r>
              <a:rPr lang="en-US" altLang="zh-CN" sz="2400" b="1" dirty="0">
                <a:solidFill>
                  <a:srgbClr val="7030A0"/>
                </a:solidFill>
                <a:latin typeface="Georgia" panose="02040502050405020303" pitchFamily="18" charset="0"/>
                <a:cs typeface="Times New Roman" panose="02020603050405020304" pitchFamily="18" charset="0"/>
              </a:rPr>
              <a:t>10</a:t>
            </a:r>
            <a:r>
              <a:rPr lang="en-US" altLang="zh-CN" sz="2400" dirty="0">
                <a:latin typeface="Georgia" panose="02040502050405020303" pitchFamily="18" charset="0"/>
                <a:cs typeface="Times New Roman" panose="02020603050405020304" pitchFamily="18" charset="0"/>
              </a:rPr>
              <a:t> images of each class</a:t>
            </a:r>
          </a:p>
          <a:p>
            <a:r>
              <a:rPr lang="en-US" altLang="zh-CN" sz="2400" dirty="0">
                <a:latin typeface="Georgia" panose="02040502050405020303" pitchFamily="18" charset="0"/>
                <a:cs typeface="Times New Roman" panose="02020603050405020304" pitchFamily="18" charset="0"/>
              </a:rPr>
              <a:t>	Recognition Accuracy = </a:t>
            </a:r>
            <a:r>
              <a:rPr lang="en-US" altLang="zh-CN" sz="3200" dirty="0">
                <a:solidFill>
                  <a:srgbClr val="FF0000"/>
                </a:solidFill>
                <a:latin typeface="Georgia" panose="02040502050405020303" pitchFamily="18" charset="0"/>
                <a:cs typeface="Times New Roman" panose="02020603050405020304" pitchFamily="18" charset="0"/>
              </a:rPr>
              <a:t>44.39%</a:t>
            </a:r>
          </a:p>
        </p:txBody>
      </p:sp>
      <p:pic>
        <p:nvPicPr>
          <p:cNvPr id="11" name="图片 10" descr="图形用户界面, 文本, 应用程序, 聊天或短信&#10;&#10;描述已自动生成">
            <a:extLst>
              <a:ext uri="{FF2B5EF4-FFF2-40B4-BE49-F238E27FC236}">
                <a16:creationId xmlns:a16="http://schemas.microsoft.com/office/drawing/2014/main" id="{1325411F-40EF-565C-770E-5FB5D4F9D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96" y="1308768"/>
            <a:ext cx="10271608" cy="2050959"/>
          </a:xfrm>
          <a:prstGeom prst="rect">
            <a:avLst/>
          </a:prstGeom>
        </p:spPr>
      </p:pic>
    </p:spTree>
    <p:extLst>
      <p:ext uri="{BB962C8B-B14F-4D97-AF65-F5344CB8AC3E}">
        <p14:creationId xmlns:p14="http://schemas.microsoft.com/office/powerpoint/2010/main" val="2551109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ACCDBBB-0CC5-7229-C151-1FD5B744F2ED}"/>
              </a:ext>
            </a:extLst>
          </p:cNvPr>
          <p:cNvSpPr txBox="1"/>
          <p:nvPr/>
        </p:nvSpPr>
        <p:spPr>
          <a:xfrm>
            <a:off x="979004" y="1806978"/>
            <a:ext cx="10233991" cy="3416320"/>
          </a:xfrm>
          <a:prstGeom prst="rect">
            <a:avLst/>
          </a:prstGeom>
          <a:noFill/>
        </p:spPr>
        <p:txBody>
          <a:bodyPr wrap="square">
            <a:spAutoFit/>
          </a:bodyPr>
          <a:lstStyle/>
          <a:p>
            <a:pPr algn="just"/>
            <a:r>
              <a:rPr lang="en-US" altLang="zh-CN" sz="2400" b="0" i="1" dirty="0">
                <a:effectLst/>
                <a:latin typeface="Georgia" panose="02040502050405020303" pitchFamily="18" charset="0"/>
              </a:rPr>
              <a:t>Generative Adversarial Network </a:t>
            </a:r>
            <a:r>
              <a:rPr lang="en-US" altLang="zh-CN" sz="2400" b="0" i="0" dirty="0">
                <a:effectLst/>
                <a:latin typeface="Georgia" panose="02040502050405020303" pitchFamily="18" charset="0"/>
              </a:rPr>
              <a:t>(</a:t>
            </a:r>
            <a:r>
              <a:rPr lang="en-US" altLang="zh-CN" sz="2400" b="1" i="0" dirty="0">
                <a:effectLst/>
                <a:latin typeface="Georgia" panose="02040502050405020303" pitchFamily="18" charset="0"/>
              </a:rPr>
              <a:t>GAN</a:t>
            </a:r>
            <a:r>
              <a:rPr lang="en-US" altLang="zh-CN" sz="2400" b="0" i="0" dirty="0">
                <a:effectLst/>
                <a:latin typeface="Georgia" panose="02040502050405020303" pitchFamily="18" charset="0"/>
              </a:rPr>
              <a:t>) is a type of deep learning model that consists of two competing neural networks: a </a:t>
            </a:r>
            <a:r>
              <a:rPr lang="en-US" altLang="zh-CN" sz="2400" b="1" i="0" dirty="0">
                <a:effectLst/>
                <a:latin typeface="Georgia" panose="02040502050405020303" pitchFamily="18" charset="0"/>
              </a:rPr>
              <a:t>Generator</a:t>
            </a:r>
            <a:r>
              <a:rPr lang="en-US" altLang="zh-CN" sz="2400" b="0" i="0" dirty="0">
                <a:effectLst/>
                <a:latin typeface="Georgia" panose="02040502050405020303" pitchFamily="18" charset="0"/>
              </a:rPr>
              <a:t> and a </a:t>
            </a:r>
            <a:r>
              <a:rPr lang="en-US" altLang="zh-CN" sz="2400" b="1" i="0" dirty="0">
                <a:effectLst/>
                <a:latin typeface="Georgia" panose="02040502050405020303" pitchFamily="18" charset="0"/>
              </a:rPr>
              <a:t>Discriminator</a:t>
            </a:r>
            <a:r>
              <a:rPr lang="en-US" altLang="zh-CN" sz="2400" b="0" i="0" dirty="0">
                <a:effectLst/>
                <a:latin typeface="Georgia" panose="02040502050405020303" pitchFamily="18" charset="0"/>
              </a:rPr>
              <a:t>. The Generator creates new, synthetic data that is meant to resemble real data, while the Discriminator tries to determine which data is real and which is synthetic. These two networks are trained simultaneously, with the Generator trying to produce data that can fool the Discriminator, and the Discriminator trying to correctly identify the real data from the synthetic data. The ideal result is a Generator that can produce data that is </a:t>
            </a:r>
            <a:r>
              <a:rPr lang="en-US" altLang="zh-CN" sz="2400" dirty="0">
                <a:latin typeface="Georgia" panose="02040502050405020303" pitchFamily="18" charset="0"/>
              </a:rPr>
              <a:t>very </a:t>
            </a:r>
            <a:r>
              <a:rPr lang="en-US" altLang="zh-CN" sz="2400" b="0" i="0" dirty="0">
                <a:effectLst/>
                <a:latin typeface="Georgia" panose="02040502050405020303" pitchFamily="18" charset="0"/>
              </a:rPr>
              <a:t>similar to the real ones.</a:t>
            </a:r>
          </a:p>
        </p:txBody>
      </p:sp>
      <p:sp>
        <p:nvSpPr>
          <p:cNvPr id="6" name="标题 1">
            <a:extLst>
              <a:ext uri="{FF2B5EF4-FFF2-40B4-BE49-F238E27FC236}">
                <a16:creationId xmlns:a16="http://schemas.microsoft.com/office/drawing/2014/main" id="{20B45885-48DD-E022-A395-E5C1824C1A41}"/>
              </a:ext>
            </a:extLst>
          </p:cNvPr>
          <p:cNvSpPr txBox="1">
            <a:spLocks/>
          </p:cNvSpPr>
          <p:nvPr/>
        </p:nvSpPr>
        <p:spPr>
          <a:xfrm>
            <a:off x="838200" y="344655"/>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Generative Adversarial Networks (GAN)</a:t>
            </a:r>
            <a:endParaRPr lang="zh-CN" altLang="en-US" sz="3600" b="1" dirty="0">
              <a:latin typeface="Georgia" panose="02040502050405020303" pitchFamily="18" charset="0"/>
            </a:endParaRPr>
          </a:p>
        </p:txBody>
      </p:sp>
    </p:spTree>
    <p:extLst>
      <p:ext uri="{BB962C8B-B14F-4D97-AF65-F5344CB8AC3E}">
        <p14:creationId xmlns:p14="http://schemas.microsoft.com/office/powerpoint/2010/main" val="2010106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365179-BFB9-280C-9A48-6591782FC9B9}"/>
              </a:ext>
            </a:extLst>
          </p:cNvPr>
          <p:cNvSpPr txBox="1">
            <a:spLocks/>
          </p:cNvSpPr>
          <p:nvPr/>
        </p:nvSpPr>
        <p:spPr>
          <a:xfrm>
            <a:off x="838200" y="344655"/>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Generative Adversarial Networks (GAN)</a:t>
            </a:r>
            <a:endParaRPr lang="zh-CN" altLang="en-US" sz="3600" b="1" dirty="0">
              <a:latin typeface="Georgia" panose="02040502050405020303" pitchFamily="18" charset="0"/>
            </a:endParaRPr>
          </a:p>
        </p:txBody>
      </p:sp>
      <p:pic>
        <p:nvPicPr>
          <p:cNvPr id="3" name="图片 2" descr="图形用户界面&#10;&#10;描述已自动生成">
            <a:extLst>
              <a:ext uri="{FF2B5EF4-FFF2-40B4-BE49-F238E27FC236}">
                <a16:creationId xmlns:a16="http://schemas.microsoft.com/office/drawing/2014/main" id="{A6ED7F8B-3543-0F44-CF63-E40B4BABC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612"/>
            <a:ext cx="12150447" cy="5343081"/>
          </a:xfrm>
          <a:prstGeom prst="rect">
            <a:avLst/>
          </a:prstGeom>
        </p:spPr>
      </p:pic>
    </p:spTree>
    <p:extLst>
      <p:ext uri="{BB962C8B-B14F-4D97-AF65-F5344CB8AC3E}">
        <p14:creationId xmlns:p14="http://schemas.microsoft.com/office/powerpoint/2010/main" val="2167225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9621F10-AB81-0BDB-10C8-8F7A9C461F44}"/>
              </a:ext>
            </a:extLst>
          </p:cNvPr>
          <p:cNvSpPr txBox="1">
            <a:spLocks/>
          </p:cNvSpPr>
          <p:nvPr/>
        </p:nvSpPr>
        <p:spPr>
          <a:xfrm>
            <a:off x="838200" y="344655"/>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Implemented GANs in This Project</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DF3CC037-2268-2795-A827-E9BC289E5F26}"/>
              </a:ext>
            </a:extLst>
          </p:cNvPr>
          <p:cNvSpPr txBox="1"/>
          <p:nvPr/>
        </p:nvSpPr>
        <p:spPr>
          <a:xfrm>
            <a:off x="765920" y="948690"/>
            <a:ext cx="3004323" cy="5909310"/>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US" altLang="zh-CN" sz="2400" dirty="0">
                <a:solidFill>
                  <a:srgbClr val="FF0000"/>
                </a:solidFill>
                <a:latin typeface="Georgia" panose="02040502050405020303" pitchFamily="18" charset="0"/>
                <a:cs typeface="Times New Roman" panose="02020603050405020304" pitchFamily="18" charset="0"/>
              </a:rPr>
              <a:t>DCGAN</a:t>
            </a:r>
          </a:p>
          <a:p>
            <a:pPr marL="285750" indent="-285750">
              <a:lnSpc>
                <a:spcPct val="250000"/>
              </a:lnSpc>
              <a:buFont typeface="Arial" panose="020B0604020202020204" pitchFamily="34" charset="0"/>
              <a:buChar char="•"/>
            </a:pPr>
            <a:r>
              <a:rPr lang="en-US" altLang="zh-CN" sz="2400" dirty="0">
                <a:solidFill>
                  <a:srgbClr val="00B050"/>
                </a:solidFill>
                <a:latin typeface="Georgia" panose="02040502050405020303" pitchFamily="18" charset="0"/>
                <a:cs typeface="Times New Roman" panose="02020603050405020304" pitchFamily="18" charset="0"/>
              </a:rPr>
              <a:t>WGAN-GP</a:t>
            </a:r>
          </a:p>
          <a:p>
            <a:pPr marL="285750" indent="-285750">
              <a:lnSpc>
                <a:spcPct val="250000"/>
              </a:lnSpc>
              <a:buFont typeface="Arial" panose="020B0604020202020204" pitchFamily="34" charset="0"/>
              <a:buChar char="•"/>
            </a:pPr>
            <a:r>
              <a:rPr lang="en-US" altLang="zh-CN" sz="2400" dirty="0">
                <a:solidFill>
                  <a:srgbClr val="00B0F0"/>
                </a:solidFill>
                <a:latin typeface="Georgia" panose="02040502050405020303" pitchFamily="18" charset="0"/>
                <a:cs typeface="Times New Roman" panose="02020603050405020304" pitchFamily="18" charset="0"/>
              </a:rPr>
              <a:t>WGAN-DIV</a:t>
            </a:r>
          </a:p>
          <a:p>
            <a:pPr marL="285750" indent="-285750">
              <a:lnSpc>
                <a:spcPct val="250000"/>
              </a:lnSpc>
              <a:buFont typeface="Arial" panose="020B0604020202020204" pitchFamily="34" charset="0"/>
              <a:buChar char="•"/>
            </a:pPr>
            <a:r>
              <a:rPr lang="en-US" altLang="zh-CN" sz="2400" dirty="0">
                <a:solidFill>
                  <a:srgbClr val="0070C0"/>
                </a:solidFill>
                <a:latin typeface="Georgia" panose="02040502050405020303" pitchFamily="18" charset="0"/>
                <a:cs typeface="Times New Roman" panose="02020603050405020304" pitchFamily="18" charset="0"/>
              </a:rPr>
              <a:t>SNGAN</a:t>
            </a:r>
          </a:p>
          <a:p>
            <a:pPr marL="285750" indent="-285750">
              <a:lnSpc>
                <a:spcPct val="250000"/>
              </a:lnSpc>
              <a:buFont typeface="Arial" panose="020B0604020202020204" pitchFamily="34" charset="0"/>
              <a:buChar char="•"/>
            </a:pPr>
            <a:r>
              <a:rPr lang="en-US" altLang="zh-CN" sz="2400" dirty="0">
                <a:solidFill>
                  <a:srgbClr val="7030A0"/>
                </a:solidFill>
                <a:latin typeface="Georgia" panose="02040502050405020303" pitchFamily="18" charset="0"/>
                <a:cs typeface="Times New Roman" panose="02020603050405020304" pitchFamily="18" charset="0"/>
              </a:rPr>
              <a:t>SNGAN(Enhanced)</a:t>
            </a:r>
          </a:p>
          <a:p>
            <a:pPr marL="285750" indent="-285750">
              <a:lnSpc>
                <a:spcPct val="250000"/>
              </a:lnSpc>
              <a:buFont typeface="Arial" panose="020B0604020202020204" pitchFamily="34" charset="0"/>
              <a:buChar char="•"/>
            </a:pPr>
            <a:r>
              <a:rPr lang="en-US" altLang="zh-CN" sz="2400" dirty="0">
                <a:solidFill>
                  <a:schemeClr val="accent2">
                    <a:lumMod val="75000"/>
                  </a:schemeClr>
                </a:solidFill>
                <a:latin typeface="Georgia" panose="02040502050405020303" pitchFamily="18" charset="0"/>
                <a:cs typeface="Times New Roman" panose="02020603050405020304" pitchFamily="18" charset="0"/>
              </a:rPr>
              <a:t>VAE-GAN</a:t>
            </a:r>
          </a:p>
          <a:p>
            <a:pPr marL="285750" indent="-285750" algn="just">
              <a:buFont typeface="Arial" panose="020B0604020202020204" pitchFamily="34" charset="0"/>
              <a:buChar char="•"/>
            </a:pPr>
            <a:endParaRPr lang="zh-CN" altLang="en-US" dirty="0">
              <a:latin typeface="Georgia" panose="02040502050405020303"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9C9B057-8F92-16D6-00B6-94A57C373649}"/>
              </a:ext>
            </a:extLst>
          </p:cNvPr>
          <p:cNvSpPr txBox="1"/>
          <p:nvPr/>
        </p:nvSpPr>
        <p:spPr>
          <a:xfrm>
            <a:off x="4124735" y="1219200"/>
            <a:ext cx="85012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FF0000"/>
                </a:solidFill>
                <a:latin typeface="Georgia" panose="02040502050405020303" pitchFamily="18" charset="0"/>
              </a:rPr>
              <a:t>Deep Convolutional GAN</a:t>
            </a:r>
          </a:p>
          <a:p>
            <a:pPr marL="285750" indent="-285750">
              <a:buFont typeface="Arial" panose="020B0604020202020204" pitchFamily="34" charset="0"/>
              <a:buChar char="•"/>
            </a:pPr>
            <a:r>
              <a:rPr lang="en-US" altLang="zh-CN" dirty="0">
                <a:solidFill>
                  <a:srgbClr val="FF0000"/>
                </a:solidFill>
                <a:latin typeface="Georgia" panose="02040502050405020303" pitchFamily="18" charset="0"/>
              </a:rPr>
              <a:t>Cross-Entropy as </a:t>
            </a:r>
            <a:r>
              <a:rPr lang="en-US" altLang="zh-CN" i="1" dirty="0">
                <a:solidFill>
                  <a:srgbClr val="FF0000"/>
                </a:solidFill>
                <a:latin typeface="Georgia" panose="02040502050405020303" pitchFamily="18" charset="0"/>
              </a:rPr>
              <a:t>Distance</a:t>
            </a:r>
            <a:r>
              <a:rPr lang="en-US" altLang="zh-CN" dirty="0">
                <a:solidFill>
                  <a:srgbClr val="FF0000"/>
                </a:solidFill>
                <a:latin typeface="Georgia" panose="02040502050405020303" pitchFamily="18" charset="0"/>
              </a:rPr>
              <a:t> function</a:t>
            </a:r>
            <a:endParaRPr lang="zh-CN" altLang="en-US" dirty="0">
              <a:solidFill>
                <a:srgbClr val="FF0000"/>
              </a:solidFill>
              <a:latin typeface="Georgia" panose="02040502050405020303" pitchFamily="18" charset="0"/>
            </a:endParaRPr>
          </a:p>
        </p:txBody>
      </p:sp>
      <p:sp>
        <p:nvSpPr>
          <p:cNvPr id="7" name="文本框 6">
            <a:extLst>
              <a:ext uri="{FF2B5EF4-FFF2-40B4-BE49-F238E27FC236}">
                <a16:creationId xmlns:a16="http://schemas.microsoft.com/office/drawing/2014/main" id="{8047F63F-6D8E-2E02-39E9-7750392D2418}"/>
              </a:ext>
            </a:extLst>
          </p:cNvPr>
          <p:cNvSpPr txBox="1"/>
          <p:nvPr/>
        </p:nvSpPr>
        <p:spPr>
          <a:xfrm>
            <a:off x="4124734" y="1954768"/>
            <a:ext cx="8163342"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00B050"/>
                </a:solidFill>
                <a:latin typeface="Georgia" panose="02040502050405020303" pitchFamily="18" charset="0"/>
              </a:rPr>
              <a:t>Wasserstein GAN with Gradient Penalty</a:t>
            </a:r>
          </a:p>
          <a:p>
            <a:pPr marL="285750" indent="-285750">
              <a:buFont typeface="Arial" panose="020B0604020202020204" pitchFamily="34" charset="0"/>
              <a:buChar char="•"/>
            </a:pPr>
            <a:r>
              <a:rPr lang="en-US" altLang="zh-CN" dirty="0">
                <a:solidFill>
                  <a:srgbClr val="00B050"/>
                </a:solidFill>
                <a:latin typeface="Georgia" panose="02040502050405020303" pitchFamily="18" charset="0"/>
              </a:rPr>
              <a:t>Wasserstein Distance as </a:t>
            </a:r>
            <a:r>
              <a:rPr lang="en-US" altLang="zh-CN" i="1" dirty="0">
                <a:solidFill>
                  <a:srgbClr val="00B050"/>
                </a:solidFill>
                <a:latin typeface="Georgia" panose="02040502050405020303" pitchFamily="18" charset="0"/>
              </a:rPr>
              <a:t>Distance</a:t>
            </a:r>
            <a:r>
              <a:rPr lang="en-US" altLang="zh-CN" dirty="0">
                <a:solidFill>
                  <a:srgbClr val="00B050"/>
                </a:solidFill>
                <a:latin typeface="Georgia" panose="02040502050405020303" pitchFamily="18" charset="0"/>
              </a:rPr>
              <a:t> function</a:t>
            </a:r>
          </a:p>
          <a:p>
            <a:pPr marL="285750" indent="-285750">
              <a:buFont typeface="Arial" panose="020B0604020202020204" pitchFamily="34" charset="0"/>
              <a:buChar char="•"/>
            </a:pPr>
            <a:r>
              <a:rPr lang="en-US" altLang="zh-CN" dirty="0">
                <a:solidFill>
                  <a:srgbClr val="00B050"/>
                </a:solidFill>
                <a:latin typeface="Georgia" panose="02040502050405020303" pitchFamily="18" charset="0"/>
              </a:rPr>
              <a:t>Gradient Penalty, Guarantee the training stability in Discriminator </a:t>
            </a:r>
            <a:endParaRPr lang="zh-CN" altLang="en-US" dirty="0">
              <a:solidFill>
                <a:srgbClr val="00B050"/>
              </a:solidFill>
              <a:latin typeface="Georgia" panose="02040502050405020303" pitchFamily="18" charset="0"/>
            </a:endParaRPr>
          </a:p>
        </p:txBody>
      </p:sp>
      <p:sp>
        <p:nvSpPr>
          <p:cNvPr id="8" name="文本框 7">
            <a:extLst>
              <a:ext uri="{FF2B5EF4-FFF2-40B4-BE49-F238E27FC236}">
                <a16:creationId xmlns:a16="http://schemas.microsoft.com/office/drawing/2014/main" id="{1C35344D-73FB-2758-0D41-6CF6604C81CA}"/>
              </a:ext>
            </a:extLst>
          </p:cNvPr>
          <p:cNvSpPr txBox="1"/>
          <p:nvPr/>
        </p:nvSpPr>
        <p:spPr>
          <a:xfrm>
            <a:off x="4124733" y="3046861"/>
            <a:ext cx="85012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00B0F0"/>
                </a:solidFill>
                <a:latin typeface="Georgia" panose="02040502050405020303" pitchFamily="18" charset="0"/>
              </a:rPr>
              <a:t>Wasserstein Divergence GAN</a:t>
            </a:r>
          </a:p>
          <a:p>
            <a:pPr marL="285750" indent="-285750">
              <a:buFont typeface="Arial" panose="020B0604020202020204" pitchFamily="34" charset="0"/>
              <a:buChar char="•"/>
            </a:pPr>
            <a:r>
              <a:rPr lang="en-US" altLang="zh-CN" dirty="0">
                <a:solidFill>
                  <a:srgbClr val="00B0F0"/>
                </a:solidFill>
                <a:latin typeface="Georgia" panose="02040502050405020303" pitchFamily="18" charset="0"/>
              </a:rPr>
              <a:t>Wasserstein Distance + Gradient Penalty </a:t>
            </a:r>
            <a:r>
              <a:rPr lang="zh-CN" altLang="en-US" dirty="0">
                <a:solidFill>
                  <a:srgbClr val="00B0F0"/>
                </a:solidFill>
                <a:latin typeface="Georgia" panose="02040502050405020303" pitchFamily="18" charset="0"/>
              </a:rPr>
              <a:t>→ </a:t>
            </a:r>
            <a:r>
              <a:rPr lang="en-US" altLang="zh-CN" dirty="0">
                <a:solidFill>
                  <a:srgbClr val="00B0F0"/>
                </a:solidFill>
                <a:latin typeface="Georgia" panose="02040502050405020303" pitchFamily="18" charset="0"/>
              </a:rPr>
              <a:t>Wasserstein Divergence </a:t>
            </a:r>
            <a:endParaRPr lang="zh-CN" altLang="en-US" dirty="0">
              <a:solidFill>
                <a:srgbClr val="00B0F0"/>
              </a:solidFill>
              <a:latin typeface="Georgia" panose="02040502050405020303" pitchFamily="18" charset="0"/>
            </a:endParaRPr>
          </a:p>
        </p:txBody>
      </p:sp>
      <p:sp>
        <p:nvSpPr>
          <p:cNvPr id="11" name="文本框 10">
            <a:extLst>
              <a:ext uri="{FF2B5EF4-FFF2-40B4-BE49-F238E27FC236}">
                <a16:creationId xmlns:a16="http://schemas.microsoft.com/office/drawing/2014/main" id="{0A7A6ACE-E473-2F8F-FBED-2C2B3C6456EE}"/>
              </a:ext>
            </a:extLst>
          </p:cNvPr>
          <p:cNvSpPr txBox="1"/>
          <p:nvPr/>
        </p:nvSpPr>
        <p:spPr>
          <a:xfrm>
            <a:off x="4124735" y="3947894"/>
            <a:ext cx="85012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0070C0"/>
                </a:solidFill>
                <a:latin typeface="Georgia" panose="02040502050405020303" pitchFamily="18" charset="0"/>
              </a:rPr>
              <a:t>Spectrally Normalized GAN</a:t>
            </a:r>
          </a:p>
          <a:p>
            <a:pPr marL="285750" indent="-285750">
              <a:buFont typeface="Arial" panose="020B0604020202020204" pitchFamily="34" charset="0"/>
              <a:buChar char="•"/>
            </a:pPr>
            <a:r>
              <a:rPr lang="en-US" altLang="zh-CN" dirty="0">
                <a:solidFill>
                  <a:srgbClr val="0070C0"/>
                </a:solidFill>
                <a:latin typeface="Georgia" panose="02040502050405020303" pitchFamily="18" charset="0"/>
              </a:rPr>
              <a:t>Spectral Normalization, Guarantee the training stability in Discriminator </a:t>
            </a:r>
            <a:endParaRPr lang="zh-CN" altLang="en-US" dirty="0">
              <a:solidFill>
                <a:srgbClr val="0070C0"/>
              </a:solidFill>
              <a:latin typeface="Georgia" panose="02040502050405020303" pitchFamily="18" charset="0"/>
            </a:endParaRPr>
          </a:p>
        </p:txBody>
      </p:sp>
      <p:sp>
        <p:nvSpPr>
          <p:cNvPr id="12" name="文本框 11">
            <a:extLst>
              <a:ext uri="{FF2B5EF4-FFF2-40B4-BE49-F238E27FC236}">
                <a16:creationId xmlns:a16="http://schemas.microsoft.com/office/drawing/2014/main" id="{B0A8E5EB-C1E0-8513-6B01-575E68A85BF6}"/>
              </a:ext>
            </a:extLst>
          </p:cNvPr>
          <p:cNvSpPr txBox="1"/>
          <p:nvPr/>
        </p:nvSpPr>
        <p:spPr>
          <a:xfrm>
            <a:off x="4124733" y="4882287"/>
            <a:ext cx="7229064"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7030A0"/>
                </a:solidFill>
                <a:latin typeface="Georgia" panose="02040502050405020303" pitchFamily="18" charset="0"/>
              </a:rPr>
              <a:t>An improved version of SNGAN</a:t>
            </a:r>
          </a:p>
          <a:p>
            <a:pPr marL="285750" indent="-285750">
              <a:buFont typeface="Arial" panose="020B0604020202020204" pitchFamily="34" charset="0"/>
              <a:buChar char="•"/>
            </a:pPr>
            <a:r>
              <a:rPr lang="en-US" altLang="zh-CN" dirty="0" err="1">
                <a:solidFill>
                  <a:srgbClr val="7030A0"/>
                </a:solidFill>
                <a:latin typeface="Georgia" panose="02040502050405020303" pitchFamily="18" charset="0"/>
              </a:rPr>
              <a:t>ResNet</a:t>
            </a:r>
            <a:r>
              <a:rPr lang="en-US" altLang="zh-CN" dirty="0">
                <a:solidFill>
                  <a:srgbClr val="7030A0"/>
                </a:solidFill>
                <a:latin typeface="Georgia" panose="02040502050405020303" pitchFamily="18" charset="0"/>
              </a:rPr>
              <a:t> in Generator, Self-Attention in Discriminator</a:t>
            </a:r>
            <a:endParaRPr lang="zh-CN" altLang="en-US" dirty="0">
              <a:solidFill>
                <a:srgbClr val="7030A0"/>
              </a:solidFill>
              <a:latin typeface="Georgia" panose="02040502050405020303" pitchFamily="18" charset="0"/>
            </a:endParaRPr>
          </a:p>
        </p:txBody>
      </p:sp>
      <p:sp>
        <p:nvSpPr>
          <p:cNvPr id="13" name="文本框 12">
            <a:extLst>
              <a:ext uri="{FF2B5EF4-FFF2-40B4-BE49-F238E27FC236}">
                <a16:creationId xmlns:a16="http://schemas.microsoft.com/office/drawing/2014/main" id="{852318FA-7158-01DE-3F34-AAADA9DB7B0D}"/>
              </a:ext>
            </a:extLst>
          </p:cNvPr>
          <p:cNvSpPr txBox="1"/>
          <p:nvPr/>
        </p:nvSpPr>
        <p:spPr>
          <a:xfrm>
            <a:off x="4124734" y="5783320"/>
            <a:ext cx="85012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accent2">
                    <a:lumMod val="75000"/>
                  </a:schemeClr>
                </a:solidFill>
                <a:latin typeface="Georgia" panose="02040502050405020303" pitchFamily="18" charset="0"/>
              </a:rPr>
              <a:t>Variational Auto-Encoder (VAE) Generative Adversarial Network (GAN)</a:t>
            </a:r>
          </a:p>
          <a:p>
            <a:pPr marL="285750" indent="-285750">
              <a:buFont typeface="Arial" panose="020B0604020202020204" pitchFamily="34" charset="0"/>
              <a:buChar char="•"/>
            </a:pPr>
            <a:r>
              <a:rPr lang="en-US" altLang="zh-CN" dirty="0">
                <a:solidFill>
                  <a:schemeClr val="accent2">
                    <a:lumMod val="75000"/>
                  </a:schemeClr>
                </a:solidFill>
                <a:latin typeface="Georgia" panose="02040502050405020303" pitchFamily="18" charset="0"/>
              </a:rPr>
              <a:t>a hybrid model: VAE+GAN</a:t>
            </a:r>
            <a:endParaRPr lang="zh-CN" altLang="en-US" dirty="0">
              <a:solidFill>
                <a:schemeClr val="accent2">
                  <a:lumMod val="75000"/>
                </a:schemeClr>
              </a:solidFill>
              <a:latin typeface="Georgia" panose="02040502050405020303" pitchFamily="18" charset="0"/>
            </a:endParaRPr>
          </a:p>
        </p:txBody>
      </p:sp>
    </p:spTree>
    <p:extLst>
      <p:ext uri="{BB962C8B-B14F-4D97-AF65-F5344CB8AC3E}">
        <p14:creationId xmlns:p14="http://schemas.microsoft.com/office/powerpoint/2010/main" val="1663163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游戏机, 钢琴&#10;&#10;描述已自动生成">
            <a:extLst>
              <a:ext uri="{FF2B5EF4-FFF2-40B4-BE49-F238E27FC236}">
                <a16:creationId xmlns:a16="http://schemas.microsoft.com/office/drawing/2014/main" id="{8DFA49B9-3654-D106-FF5D-F06C00E5F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2" y="131500"/>
            <a:ext cx="10840896" cy="6595000"/>
          </a:xfrm>
          <a:prstGeom prst="rect">
            <a:avLst/>
          </a:prstGeom>
        </p:spPr>
      </p:pic>
    </p:spTree>
    <p:extLst>
      <p:ext uri="{BB962C8B-B14F-4D97-AF65-F5344CB8AC3E}">
        <p14:creationId xmlns:p14="http://schemas.microsoft.com/office/powerpoint/2010/main" val="10073421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08A042D8866042A5E43FE0373B5940" ma:contentTypeVersion="4" ma:contentTypeDescription="Create a new document." ma:contentTypeScope="" ma:versionID="75ae059ae8d2553242c3739d7699dd6b">
  <xsd:schema xmlns:xsd="http://www.w3.org/2001/XMLSchema" xmlns:xs="http://www.w3.org/2001/XMLSchema" xmlns:p="http://schemas.microsoft.com/office/2006/metadata/properties" xmlns:ns3="bbb37d11-f689-42f9-b952-19218d00d4e5" targetNamespace="http://schemas.microsoft.com/office/2006/metadata/properties" ma:root="true" ma:fieldsID="f7e6652b94960e28e6e6e5709cc8babc" ns3:_="">
    <xsd:import namespace="bbb37d11-f689-42f9-b952-19218d00d4e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b37d11-f689-42f9-b952-19218d00d4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C5D7BB-5532-40D4-BC11-E91320699728}">
  <ds:schemaRefs>
    <ds:schemaRef ds:uri="http://schemas.microsoft.com/office/2006/metadata/contentType"/>
    <ds:schemaRef ds:uri="http://schemas.microsoft.com/office/2006/metadata/properties/metaAttributes"/>
    <ds:schemaRef ds:uri="http://www.w3.org/2000/xmlns/"/>
    <ds:schemaRef ds:uri="http://www.w3.org/2001/XMLSchema"/>
    <ds:schemaRef ds:uri="bbb37d11-f689-42f9-b952-19218d00d4e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9952761-4579-42F3-8970-6AE5D45E249C}">
  <ds:schemaRefs>
    <ds:schemaRef ds:uri="http://schemas.microsoft.com/sharepoint/v3/contenttype/forms"/>
  </ds:schemaRefs>
</ds:datastoreItem>
</file>

<file path=customXml/itemProps3.xml><?xml version="1.0" encoding="utf-8"?>
<ds:datastoreItem xmlns:ds="http://schemas.openxmlformats.org/officeDocument/2006/customXml" ds:itemID="{C7969593-886D-4ED1-95F3-B427F5C34E6A}">
  <ds:schemaRefs>
    <ds:schemaRef ds:uri="http://purl.org/dc/dcmitype/"/>
    <ds:schemaRef ds:uri="http://purl.org/dc/elements/1.1/"/>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bbb37d11-f689-42f9-b952-19218d00d4e5"/>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678</TotalTime>
  <Words>955</Words>
  <Application>Microsoft Office PowerPoint</Application>
  <PresentationFormat>宽屏</PresentationFormat>
  <Paragraphs>232</Paragraphs>
  <Slides>23</Slides>
  <Notes>2</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幻灯片标题</vt:lpstr>
      </vt:variant>
      <vt:variant>
        <vt:i4>23</vt:i4>
      </vt:variant>
      <vt:variant>
        <vt:lpstr>自定义放映</vt:lpstr>
      </vt:variant>
      <vt:variant>
        <vt:i4>1</vt:i4>
      </vt:variant>
    </vt:vector>
  </HeadingPairs>
  <TitlesOfParts>
    <vt:vector size="30" baseType="lpstr">
      <vt:lpstr>等线</vt:lpstr>
      <vt:lpstr>等线 Light</vt:lpstr>
      <vt:lpstr>Arial</vt:lpstr>
      <vt:lpstr>Georgia</vt:lpstr>
      <vt:lpstr>Times New Roman</vt:lpstr>
      <vt:lpstr>Office 主题​​</vt:lpstr>
      <vt:lpstr>SAR Image Generation based on Generative Adversarial Network and Target Characteristics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 Image Generation based on Generative Adversarial Network and Target Characteristics</dc:title>
  <dc:creator>杨 子悦</dc:creator>
  <cp:lastModifiedBy>Ziyue Yang (student)</cp:lastModifiedBy>
  <cp:revision>3</cp:revision>
  <dcterms:created xsi:type="dcterms:W3CDTF">2023-05-05T01:38:40Z</dcterms:created>
  <dcterms:modified xsi:type="dcterms:W3CDTF">2023-10-09T11:32:08Z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0x010100A508A042D8866042A5E43FE0373B5940</vt:lpwstr>
  </property>
</Properties>
</file>